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4"/>
  </p:notesMasterIdLst>
  <p:sldIdLst>
    <p:sldId id="332" r:id="rId2"/>
    <p:sldId id="465" r:id="rId3"/>
    <p:sldId id="330" r:id="rId4"/>
    <p:sldId id="814" r:id="rId5"/>
    <p:sldId id="815" r:id="rId6"/>
    <p:sldId id="813" r:id="rId7"/>
    <p:sldId id="816" r:id="rId8"/>
    <p:sldId id="817" r:id="rId9"/>
    <p:sldId id="818" r:id="rId10"/>
    <p:sldId id="821" r:id="rId11"/>
    <p:sldId id="828" r:id="rId12"/>
    <p:sldId id="822" r:id="rId13"/>
    <p:sldId id="827" r:id="rId14"/>
    <p:sldId id="341" r:id="rId15"/>
    <p:sldId id="812" r:id="rId16"/>
    <p:sldId id="343" r:id="rId17"/>
    <p:sldId id="260" r:id="rId18"/>
    <p:sldId id="475" r:id="rId19"/>
    <p:sldId id="472" r:id="rId20"/>
    <p:sldId id="331" r:id="rId21"/>
    <p:sldId id="824" r:id="rId22"/>
    <p:sldId id="825" r:id="rId23"/>
    <p:sldId id="267" r:id="rId24"/>
    <p:sldId id="470" r:id="rId25"/>
    <p:sldId id="333" r:id="rId26"/>
    <p:sldId id="345" r:id="rId27"/>
    <p:sldId id="346" r:id="rId28"/>
    <p:sldId id="829" r:id="rId29"/>
    <p:sldId id="334" r:id="rId30"/>
    <p:sldId id="349" r:id="rId31"/>
    <p:sldId id="482" r:id="rId32"/>
    <p:sldId id="483" r:id="rId33"/>
    <p:sldId id="478" r:id="rId34"/>
    <p:sldId id="469" r:id="rId35"/>
    <p:sldId id="340" r:id="rId36"/>
    <p:sldId id="335" r:id="rId37"/>
    <p:sldId id="485" r:id="rId38"/>
    <p:sldId id="484" r:id="rId39"/>
    <p:sldId id="479" r:id="rId40"/>
    <p:sldId id="266" r:id="rId41"/>
    <p:sldId id="336" r:id="rId42"/>
    <p:sldId id="337" r:id="rId43"/>
    <p:sldId id="486" r:id="rId44"/>
    <p:sldId id="476" r:id="rId45"/>
    <p:sldId id="477" r:id="rId46"/>
    <p:sldId id="471" r:id="rId47"/>
    <p:sldId id="268" r:id="rId48"/>
    <p:sldId id="270" r:id="rId49"/>
    <p:sldId id="826" r:id="rId50"/>
    <p:sldId id="487" r:id="rId51"/>
    <p:sldId id="347" r:id="rId52"/>
    <p:sldId id="348" r:id="rId5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2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969"/>
    <p:restoredTop sz="93399"/>
  </p:normalViewPr>
  <p:slideViewPr>
    <p:cSldViewPr snapToGrid="0" snapToObjects="1">
      <p:cViewPr varScale="1">
        <p:scale>
          <a:sx n="111" d="100"/>
          <a:sy n="111" d="100"/>
        </p:scale>
        <p:origin x="936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0BC839-260F-384B-B760-891C353BCACC}" type="datetimeFigureOut">
              <a:rPr lang="en-US" smtClean="0"/>
              <a:t>6/26/19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ACA772-D1E0-4E46-AD01-20D67ABA9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733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7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022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A772-D1E0-4E46-AD01-20D67ABA9F2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769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A772-D1E0-4E46-AD01-20D67ABA9F2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09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554D33-2C7B-6F4D-B931-8A5FC90DBE67}" type="slidenum">
              <a:rPr lang="en-US"/>
              <a:pPr/>
              <a:t>34</a:t>
            </a:fld>
            <a:endParaRPr lang="en-US"/>
          </a:p>
        </p:txBody>
      </p:sp>
      <p:sp>
        <p:nvSpPr>
          <p:cNvPr id="7505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505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351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554D33-2C7B-6F4D-B931-8A5FC90DBE67}" type="slidenum">
              <a:rPr lang="en-US"/>
              <a:pPr/>
              <a:t>35</a:t>
            </a:fld>
            <a:endParaRPr lang="en-US"/>
          </a:p>
        </p:txBody>
      </p:sp>
      <p:sp>
        <p:nvSpPr>
          <p:cNvPr id="7505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505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82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A772-D1E0-4E46-AD01-20D67ABA9F2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189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A772-D1E0-4E46-AD01-20D67ABA9F2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541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40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1382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 to code and let them discuss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A772-D1E0-4E46-AD01-20D67ABA9F2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23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15A95A-A040-9D4C-9698-B5D4E1E718D8}" type="slidenum">
              <a:rPr lang="en-US"/>
              <a:pPr/>
              <a:t>47</a:t>
            </a:fld>
            <a:endParaRPr lang="en-US"/>
          </a:p>
        </p:txBody>
      </p:sp>
      <p:sp>
        <p:nvSpPr>
          <p:cNvPr id="67686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768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18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51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789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959933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Let's just jump straight into it!</a:t>
            </a: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E7BF23F-3876-D649-876E-3125706F3B16}" type="slidenum">
              <a:rPr lang="en-US" altLang="en-US" sz="1200">
                <a:latin typeface="Times" charset="0"/>
              </a:rPr>
              <a:pPr/>
              <a:t>15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588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17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/>
              <a:t>pause and let them interpret it</a:t>
            </a:r>
          </a:p>
          <a:p>
            <a:r>
              <a:rPr lang="en-US" dirty="0"/>
              <a:t>(silently)</a:t>
            </a:r>
          </a:p>
        </p:txBody>
      </p:sp>
    </p:spTree>
    <p:extLst>
      <p:ext uri="{BB962C8B-B14F-4D97-AF65-F5344CB8AC3E}">
        <p14:creationId xmlns:p14="http://schemas.microsoft.com/office/powerpoint/2010/main" val="2105640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18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235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19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223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5B8850-CD6F-3943-A05A-17E858A6C405}" type="slidenum">
              <a:rPr lang="en-US"/>
              <a:pPr/>
              <a:t>20</a:t>
            </a:fld>
            <a:endParaRPr lang="en-US"/>
          </a:p>
        </p:txBody>
      </p:sp>
      <p:sp>
        <p:nvSpPr>
          <p:cNvPr id="51097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109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41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21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/>
              <a:t>pause and let them interpret it</a:t>
            </a:r>
          </a:p>
          <a:p>
            <a:r>
              <a:rPr lang="en-US" dirty="0"/>
              <a:t>(silently)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929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22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718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5038" y="4455620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150" baseline="0">
                <a:solidFill>
                  <a:schemeClr val="tx2"/>
                </a:solidFill>
                <a:latin typeface="+mj-lt"/>
              </a:defRPr>
            </a:lvl1pPr>
            <a:lvl2pPr marL="342884" indent="0" algn="ctr">
              <a:buNone/>
              <a:defRPr sz="1800"/>
            </a:lvl2pPr>
            <a:lvl3pPr marL="685766" indent="0" algn="ctr">
              <a:buNone/>
              <a:defRPr sz="1800"/>
            </a:lvl3pPr>
            <a:lvl4pPr marL="1028649" indent="0" algn="ctr">
              <a:buNone/>
              <a:defRPr sz="1500"/>
            </a:lvl4pPr>
            <a:lvl5pPr marL="1371532" indent="0" algn="ctr">
              <a:buNone/>
              <a:defRPr sz="1500"/>
            </a:lvl5pPr>
            <a:lvl6pPr marL="1714415" indent="0" algn="ctr">
              <a:buNone/>
              <a:defRPr sz="1500"/>
            </a:lvl6pPr>
            <a:lvl7pPr marL="2057297" indent="0" algn="ctr">
              <a:buNone/>
              <a:defRPr sz="1500"/>
            </a:lvl7pPr>
            <a:lvl8pPr marL="2400180" indent="0" algn="ctr">
              <a:buNone/>
              <a:defRPr sz="1500"/>
            </a:lvl8pPr>
            <a:lvl9pPr marL="2743064" indent="0" algn="ctr">
              <a:buNone/>
              <a:defRPr sz="15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418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3507" y="5590677"/>
            <a:ext cx="950495" cy="1267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012" y="1133348"/>
            <a:ext cx="8272914" cy="5122072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>
              <a:defRPr sz="21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1399B7-2B45-BE48-B49B-23F4495BC0D6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2E677C-ABB0-CF4C-A506-22349FA80D4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3507" y="5590677"/>
            <a:ext cx="950495" cy="126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41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682" y="1113425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56328" y="5461254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4" y="3191820"/>
            <a:ext cx="8272913" cy="2945332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007ABC-D176-5E49-939B-010207401C44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BC8EB1-33FC-464F-9E7B-D99AEDF7ABDC}"/>
              </a:ext>
            </a:extLst>
          </p:cNvPr>
          <p:cNvSpPr txBox="1"/>
          <p:nvPr/>
        </p:nvSpPr>
        <p:spPr>
          <a:xfrm>
            <a:off x="8056328" y="5461254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27491930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044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044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1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6" y="6459789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421ABBB1-C724-2A4E-8B84-08606E3D97F1}" type="datetimeFigureOut">
              <a:rPr lang="en-US" smtClean="0"/>
              <a:t>6/26/19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9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801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4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4948" cy="82296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" y="1"/>
            <a:ext cx="9143989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884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5" indent="0">
              <a:buNone/>
              <a:defRPr sz="1500"/>
            </a:lvl6pPr>
            <a:lvl7pPr marL="2057297" indent="0">
              <a:buNone/>
              <a:defRPr sz="1500"/>
            </a:lvl7pPr>
            <a:lvl8pPr marL="2400180" indent="0">
              <a:buNone/>
              <a:defRPr sz="1500"/>
            </a:lvl8pPr>
            <a:lvl9pPr marL="2743064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3"/>
            <a:ext cx="7584948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8346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012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414782"/>
            <a:ext cx="1971675" cy="5757421"/>
          </a:xfrm>
        </p:spPr>
        <p:txBody>
          <a:bodyPr vert="eaVert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414781"/>
            <a:ext cx="5800725" cy="5757423"/>
          </a:xfrm>
        </p:spPr>
        <p:txBody>
          <a:bodyPr vert="eaVert" lIns="45720" tIns="0" rIns="45720" bIns="0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204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xample/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47" y="1133348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3" y="3211742"/>
            <a:ext cx="8272913" cy="3043676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99400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682" y="1113425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56328" y="5461254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4" y="3191820"/>
            <a:ext cx="8272913" cy="2945332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7220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hapt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140CA8-4A28-684A-BF27-BCB491A6560B}"/>
              </a:ext>
            </a:extLst>
          </p:cNvPr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5038" y="4455620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150" baseline="0">
                <a:solidFill>
                  <a:schemeClr val="tx2"/>
                </a:solidFill>
                <a:latin typeface="+mj-lt"/>
              </a:defRPr>
            </a:lvl1pPr>
            <a:lvl2pPr marL="342884" indent="0" algn="ctr">
              <a:buNone/>
              <a:defRPr sz="1800"/>
            </a:lvl2pPr>
            <a:lvl3pPr marL="685766" indent="0" algn="ctr">
              <a:buNone/>
              <a:defRPr sz="1800"/>
            </a:lvl3pPr>
            <a:lvl4pPr marL="1028649" indent="0" algn="ctr">
              <a:buNone/>
              <a:defRPr sz="1500"/>
            </a:lvl4pPr>
            <a:lvl5pPr marL="1371532" indent="0" algn="ctr">
              <a:buNone/>
              <a:defRPr sz="1500"/>
            </a:lvl5pPr>
            <a:lvl6pPr marL="1714415" indent="0" algn="ctr">
              <a:buNone/>
              <a:defRPr sz="1500"/>
            </a:lvl6pPr>
            <a:lvl7pPr marL="2057297" indent="0" algn="ctr">
              <a:buNone/>
              <a:defRPr sz="1500"/>
            </a:lvl7pPr>
            <a:lvl8pPr marL="2400180" indent="0" algn="ctr">
              <a:buNone/>
              <a:defRPr sz="1500"/>
            </a:lvl8pPr>
            <a:lvl9pPr marL="2743064" indent="0" algn="ctr">
              <a:buNone/>
              <a:defRPr sz="15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273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012" y="1133347"/>
            <a:ext cx="8272914" cy="4779559"/>
          </a:xfrm>
        </p:spPr>
        <p:txBody>
          <a:bodyPr/>
          <a:lstStyle>
            <a:lvl1pPr>
              <a:defRPr sz="2100">
                <a:latin typeface="+mj-lt"/>
              </a:defRPr>
            </a:lvl1pPr>
            <a:lvl2pPr marL="345281" indent="-195263">
              <a:buFont typeface="Arial" panose="020B0604020202020204" pitchFamily="34" charset="0"/>
              <a:buChar char="•"/>
              <a:tabLst/>
              <a:defRPr sz="21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A0CAFA-A2DA-5B46-A911-4F2114257DBD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1252188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884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1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06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489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49983" y="270215"/>
            <a:ext cx="8296976" cy="717444"/>
          </a:xfrm>
        </p:spPr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9983" y="1158940"/>
            <a:ext cx="4037798" cy="4710158"/>
          </a:xfrm>
        </p:spPr>
        <p:txBody>
          <a:bodyPr/>
          <a:lstStyle>
            <a:lvl1pPr>
              <a:defRPr sz="21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4349" y="1158940"/>
            <a:ext cx="4042610" cy="4710158"/>
          </a:xfrm>
        </p:spPr>
        <p:txBody>
          <a:bodyPr/>
          <a:lstStyle>
            <a:lvl1pPr>
              <a:defRPr sz="21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5D2A89-FC98-E046-8A04-B0D8C123C5E4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213646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62014" y="286151"/>
            <a:ext cx="8260883" cy="735373"/>
          </a:xfrm>
        </p:spPr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014" y="1165531"/>
            <a:ext cx="4037799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014" y="1901813"/>
            <a:ext cx="4037799" cy="407116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2318" y="1165531"/>
            <a:ext cx="4030579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2318" y="1901813"/>
            <a:ext cx="4030579" cy="407116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35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21ED54-346D-A54C-9F57-253E3C824683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1166405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012" y="1133348"/>
            <a:ext cx="8272914" cy="4822089"/>
          </a:xfrm>
        </p:spPr>
        <p:txBody>
          <a:bodyPr>
            <a:normAutofit/>
          </a:bodyPr>
          <a:lstStyle>
            <a:lvl1pPr marL="0" indent="0">
              <a:buNone/>
              <a:tabLst>
                <a:tab pos="678622" algn="l"/>
              </a:tabLst>
              <a:defRPr sz="2100">
                <a:latin typeface="+mj-lt"/>
              </a:defRPr>
            </a:lvl1pPr>
            <a:lvl2pPr marL="150869" indent="0">
              <a:buNone/>
              <a:defRPr sz="2100">
                <a:latin typeface="+mj-lt"/>
              </a:defRPr>
            </a:lvl2pPr>
            <a:lvl3pPr marL="288022" indent="0">
              <a:buNone/>
              <a:defRPr sz="2100">
                <a:latin typeface="+mj-lt"/>
              </a:defRPr>
            </a:lvl3pPr>
            <a:lvl4pPr marL="425175" indent="0">
              <a:buNone/>
              <a:defRPr sz="2100">
                <a:latin typeface="+mj-lt"/>
              </a:defRPr>
            </a:lvl4pPr>
            <a:lvl5pPr marL="562328" indent="0">
              <a:buNone/>
              <a:defRPr sz="2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227424" y="5329287"/>
            <a:ext cx="594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🙆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DACE9C-583B-7C4A-BB2E-7153F7E46EA8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5992E6-2696-8040-B714-66D38AA9DD05}"/>
              </a:ext>
            </a:extLst>
          </p:cNvPr>
          <p:cNvSpPr txBox="1"/>
          <p:nvPr/>
        </p:nvSpPr>
        <p:spPr>
          <a:xfrm>
            <a:off x="8227424" y="5329287"/>
            <a:ext cx="594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🙆</a:t>
            </a:r>
          </a:p>
        </p:txBody>
      </p:sp>
    </p:spTree>
    <p:extLst>
      <p:ext uri="{BB962C8B-B14F-4D97-AF65-F5344CB8AC3E}">
        <p14:creationId xmlns:p14="http://schemas.microsoft.com/office/powerpoint/2010/main" val="3190620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ample/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47" y="1133348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3" y="3211742"/>
            <a:ext cx="8272913" cy="3043676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3670B1-1332-C246-B00D-EF38F2B04C65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15495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" y="633432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2012" y="228003"/>
            <a:ext cx="8272914" cy="7340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012" y="1190848"/>
            <a:ext cx="8272914" cy="47220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3" y="645978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21ABBB1-C724-2A4E-8B84-08606E3D97F1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5978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6" y="6459789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75722" y="962067"/>
            <a:ext cx="827291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112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defTabSz="685766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77" indent="-68577" algn="l" defTabSz="685766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1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1pPr>
      <a:lvl2pPr marL="288022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2pPr>
      <a:lvl3pPr marL="425175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3pPr>
      <a:lvl4pPr marL="562328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4pPr>
      <a:lvl5pPr marL="698861" indent="-136916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tabLst>
          <a:tab pos="2785925" algn="l"/>
        </a:tabLst>
        <a:defRPr sz="135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5pPr>
      <a:lvl6pPr marL="824960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52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44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37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tiff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e result for Toy S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1423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361092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Graphics</a:t>
            </a:r>
          </a:p>
        </p:txBody>
      </p:sp>
      <p:pic>
        <p:nvPicPr>
          <p:cNvPr id="6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548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F83C832-34F5-1944-BB58-A69A02012305}"/>
              </a:ext>
            </a:extLst>
          </p:cNvPr>
          <p:cNvSpPr/>
          <p:nvPr/>
        </p:nvSpPr>
        <p:spPr>
          <a:xfrm>
            <a:off x="900953" y="2474259"/>
            <a:ext cx="4424886" cy="1398702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D1276A-6BDC-364F-B938-B30BB3D442BA}"/>
              </a:ext>
            </a:extLst>
          </p:cNvPr>
          <p:cNvSpPr/>
          <p:nvPr/>
        </p:nvSpPr>
        <p:spPr>
          <a:xfrm>
            <a:off x="640978" y="2135709"/>
            <a:ext cx="4740043" cy="203132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&lt; 5;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++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800" b="1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int j = 0; j &lt; 4;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j++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endParaRPr lang="en-US" sz="1800" b="1" dirty="0">
              <a:solidFill>
                <a:srgbClr val="6600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b="1" dirty="0">
              <a:solidFill>
                <a:srgbClr val="6600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b="1" dirty="0">
              <a:solidFill>
                <a:srgbClr val="6600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b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5BC87CE-F806-6747-8196-2BEBC98DCBB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Looping Beepers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A6927-B4A5-8647-B6AF-D4B5055EAB2B}"/>
              </a:ext>
            </a:extLst>
          </p:cNvPr>
          <p:cNvSpPr txBox="1"/>
          <p:nvPr/>
        </p:nvSpPr>
        <p:spPr bwMode="auto">
          <a:xfrm>
            <a:off x="378057" y="890363"/>
            <a:ext cx="347883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How many beepers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did Karel put down?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626EB4-F519-3740-9EFE-758D517F0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100" y="909061"/>
            <a:ext cx="1083236" cy="1088998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6EC401EA-58DB-A642-AD26-BA3339F17D3C}"/>
              </a:ext>
            </a:extLst>
          </p:cNvPr>
          <p:cNvSpPr/>
          <p:nvPr/>
        </p:nvSpPr>
        <p:spPr>
          <a:xfrm>
            <a:off x="7288305" y="890363"/>
            <a:ext cx="1477638" cy="940247"/>
          </a:xfrm>
          <a:prstGeom prst="wedgeRoundRectCallout">
            <a:avLst>
              <a:gd name="adj1" fmla="val -61824"/>
              <a:gd name="adj2" fmla="val 418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23C89C-5FC6-F24C-9847-421619B3AD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27934" y="942088"/>
            <a:ext cx="598379" cy="836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Diamond 38">
            <a:extLst>
              <a:ext uri="{FF2B5EF4-FFF2-40B4-BE49-F238E27FC236}">
                <a16:creationId xmlns:a16="http://schemas.microsoft.com/office/drawing/2014/main" id="{EA34571F-E8B5-B948-B449-0DF962B62001}"/>
              </a:ext>
            </a:extLst>
          </p:cNvPr>
          <p:cNvSpPr/>
          <p:nvPr/>
        </p:nvSpPr>
        <p:spPr>
          <a:xfrm>
            <a:off x="5662258" y="2474259"/>
            <a:ext cx="1280160" cy="1280160"/>
          </a:xfrm>
          <a:prstGeom prst="diamond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588244-975E-0D4C-B083-EDF11905581A}"/>
              </a:ext>
            </a:extLst>
          </p:cNvPr>
          <p:cNvSpPr txBox="1"/>
          <p:nvPr/>
        </p:nvSpPr>
        <p:spPr bwMode="auto">
          <a:xfrm>
            <a:off x="5997389" y="2821951"/>
            <a:ext cx="6014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latin typeface="+mj-lt"/>
                <a:cs typeface="Calibri" panose="020F0502020204030204" pitchFamily="34" charset="0"/>
              </a:rPr>
              <a:t>60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7637B9-60E2-6244-A0B2-70D33AA22881}"/>
              </a:ext>
            </a:extLst>
          </p:cNvPr>
          <p:cNvSpPr/>
          <p:nvPr/>
        </p:nvSpPr>
        <p:spPr>
          <a:xfrm>
            <a:off x="900953" y="2474259"/>
            <a:ext cx="4424886" cy="1398702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F13F61-B1B5-9642-9753-67F3383AF425}"/>
              </a:ext>
            </a:extLst>
          </p:cNvPr>
          <p:cNvSpPr/>
          <p:nvPr/>
        </p:nvSpPr>
        <p:spPr>
          <a:xfrm>
            <a:off x="1719204" y="2566862"/>
            <a:ext cx="3658403" cy="1398702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BCE611-2382-5142-8C76-0073F03B9B08}"/>
              </a:ext>
            </a:extLst>
          </p:cNvPr>
          <p:cNvSpPr txBox="1"/>
          <p:nvPr/>
        </p:nvSpPr>
        <p:spPr bwMode="auto">
          <a:xfrm>
            <a:off x="1921936" y="2873174"/>
            <a:ext cx="65755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4 x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D449254-8AB5-3240-96BC-F3E6BBE51E5F}"/>
              </a:ext>
            </a:extLst>
          </p:cNvPr>
          <p:cNvSpPr/>
          <p:nvPr/>
        </p:nvSpPr>
        <p:spPr>
          <a:xfrm>
            <a:off x="2789825" y="2713865"/>
            <a:ext cx="2528851" cy="9033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4" name="Diamond 33">
            <a:extLst>
              <a:ext uri="{FF2B5EF4-FFF2-40B4-BE49-F238E27FC236}">
                <a16:creationId xmlns:a16="http://schemas.microsoft.com/office/drawing/2014/main" id="{664E564A-C7F1-D645-A6F1-78CBC8A17813}"/>
              </a:ext>
            </a:extLst>
          </p:cNvPr>
          <p:cNvSpPr/>
          <p:nvPr/>
        </p:nvSpPr>
        <p:spPr>
          <a:xfrm>
            <a:off x="3806338" y="2799802"/>
            <a:ext cx="731520" cy="731520"/>
          </a:xfrm>
          <a:prstGeom prst="diamond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E90916-E76D-DB42-A28D-45E0A8E8B486}"/>
              </a:ext>
            </a:extLst>
          </p:cNvPr>
          <p:cNvSpPr txBox="1"/>
          <p:nvPr/>
        </p:nvSpPr>
        <p:spPr bwMode="auto">
          <a:xfrm>
            <a:off x="3003837" y="2873174"/>
            <a:ext cx="65755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3 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D0085E-E918-EA44-9786-517B947B4248}"/>
              </a:ext>
            </a:extLst>
          </p:cNvPr>
          <p:cNvSpPr/>
          <p:nvPr/>
        </p:nvSpPr>
        <p:spPr>
          <a:xfrm>
            <a:off x="640978" y="4564845"/>
            <a:ext cx="4740043" cy="203132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&lt; 3;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++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b="1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countdown = 10;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b="1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(countdown &gt; 0)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countdown -= 2;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putBeeper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2583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3A9CC6B2-10CA-C94B-A9F1-0D01DBA68C70}"/>
              </a:ext>
            </a:extLst>
          </p:cNvPr>
          <p:cNvSpPr/>
          <p:nvPr/>
        </p:nvSpPr>
        <p:spPr>
          <a:xfrm>
            <a:off x="648000" y="2148960"/>
            <a:ext cx="4740043" cy="2031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071052-AD37-BE4B-BEEA-AFEC1071EE7B}"/>
              </a:ext>
            </a:extLst>
          </p:cNvPr>
          <p:cNvSpPr/>
          <p:nvPr/>
        </p:nvSpPr>
        <p:spPr>
          <a:xfrm>
            <a:off x="640978" y="4564845"/>
            <a:ext cx="4740043" cy="203132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&lt; 3;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++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b="1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countdown = 10;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b="1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(countdown &gt; 0)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countdown -= 2;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putBeeper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5BC87CE-F806-6747-8196-2BEBC98DCBB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Looping Beepers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A6927-B4A5-8647-B6AF-D4B5055EAB2B}"/>
              </a:ext>
            </a:extLst>
          </p:cNvPr>
          <p:cNvSpPr txBox="1"/>
          <p:nvPr/>
        </p:nvSpPr>
        <p:spPr bwMode="auto">
          <a:xfrm>
            <a:off x="378057" y="890363"/>
            <a:ext cx="347883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How many beepers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did Karel put down?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626EB4-F519-3740-9EFE-758D517F0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100" y="909061"/>
            <a:ext cx="1083236" cy="1088998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6EC401EA-58DB-A642-AD26-BA3339F17D3C}"/>
              </a:ext>
            </a:extLst>
          </p:cNvPr>
          <p:cNvSpPr/>
          <p:nvPr/>
        </p:nvSpPr>
        <p:spPr>
          <a:xfrm>
            <a:off x="7288305" y="890363"/>
            <a:ext cx="1477638" cy="940247"/>
          </a:xfrm>
          <a:prstGeom prst="wedgeRoundRectCallout">
            <a:avLst>
              <a:gd name="adj1" fmla="val -61824"/>
              <a:gd name="adj2" fmla="val 418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23C89C-5FC6-F24C-9847-421619B3AD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27934" y="942088"/>
            <a:ext cx="598379" cy="836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Diamond 38">
            <a:extLst>
              <a:ext uri="{FF2B5EF4-FFF2-40B4-BE49-F238E27FC236}">
                <a16:creationId xmlns:a16="http://schemas.microsoft.com/office/drawing/2014/main" id="{EA34571F-E8B5-B948-B449-0DF962B62001}"/>
              </a:ext>
            </a:extLst>
          </p:cNvPr>
          <p:cNvSpPr/>
          <p:nvPr/>
        </p:nvSpPr>
        <p:spPr>
          <a:xfrm>
            <a:off x="5662258" y="2474259"/>
            <a:ext cx="1280160" cy="1280160"/>
          </a:xfrm>
          <a:prstGeom prst="diamond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D55264-4A32-6D40-9B6C-A5AC57A01D8D}"/>
              </a:ext>
            </a:extLst>
          </p:cNvPr>
          <p:cNvSpPr/>
          <p:nvPr/>
        </p:nvSpPr>
        <p:spPr>
          <a:xfrm>
            <a:off x="640978" y="2135712"/>
            <a:ext cx="4740043" cy="203132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&lt; 5;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++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A75FDE-463E-2C44-91A3-4D298559F562}"/>
              </a:ext>
            </a:extLst>
          </p:cNvPr>
          <p:cNvSpPr txBox="1"/>
          <p:nvPr/>
        </p:nvSpPr>
        <p:spPr bwMode="auto">
          <a:xfrm>
            <a:off x="5997389" y="2821951"/>
            <a:ext cx="6014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latin typeface="+mj-lt"/>
                <a:cs typeface="Calibri" panose="020F0502020204030204" pitchFamily="34" charset="0"/>
              </a:rPr>
              <a:t>60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511626-03C9-3C4C-A9C9-34C6FDCCD590}"/>
              </a:ext>
            </a:extLst>
          </p:cNvPr>
          <p:cNvSpPr txBox="1"/>
          <p:nvPr/>
        </p:nvSpPr>
        <p:spPr bwMode="auto">
          <a:xfrm>
            <a:off x="812342" y="2873174"/>
            <a:ext cx="65755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5 x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DD6335-A3B2-434E-8A2E-4AB0C82F393F}"/>
              </a:ext>
            </a:extLst>
          </p:cNvPr>
          <p:cNvSpPr/>
          <p:nvPr/>
        </p:nvSpPr>
        <p:spPr>
          <a:xfrm>
            <a:off x="676230" y="2162208"/>
            <a:ext cx="4708302" cy="20180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25C5EAD-68F8-D747-8CBF-B17F2393754E}"/>
              </a:ext>
            </a:extLst>
          </p:cNvPr>
          <p:cNvSpPr/>
          <p:nvPr/>
        </p:nvSpPr>
        <p:spPr>
          <a:xfrm>
            <a:off x="1719204" y="2566862"/>
            <a:ext cx="3658403" cy="1398702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C088E7-EE5C-BC40-BB59-1910C37CE591}"/>
              </a:ext>
            </a:extLst>
          </p:cNvPr>
          <p:cNvSpPr txBox="1"/>
          <p:nvPr/>
        </p:nvSpPr>
        <p:spPr bwMode="auto">
          <a:xfrm>
            <a:off x="1921936" y="2873174"/>
            <a:ext cx="65755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4 x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5EAC0CD-0F8E-D64F-91C3-66A48ED299AB}"/>
              </a:ext>
            </a:extLst>
          </p:cNvPr>
          <p:cNvSpPr/>
          <p:nvPr/>
        </p:nvSpPr>
        <p:spPr>
          <a:xfrm>
            <a:off x="2789825" y="2713865"/>
            <a:ext cx="2528851" cy="9033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6" name="Diamond 45">
            <a:extLst>
              <a:ext uri="{FF2B5EF4-FFF2-40B4-BE49-F238E27FC236}">
                <a16:creationId xmlns:a16="http://schemas.microsoft.com/office/drawing/2014/main" id="{D28B984B-D9B7-8E45-9748-100151EE350E}"/>
              </a:ext>
            </a:extLst>
          </p:cNvPr>
          <p:cNvSpPr/>
          <p:nvPr/>
        </p:nvSpPr>
        <p:spPr>
          <a:xfrm>
            <a:off x="3806338" y="2799802"/>
            <a:ext cx="731520" cy="731520"/>
          </a:xfrm>
          <a:prstGeom prst="diamond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F0B41FD-893E-C14B-881B-F96AF76AD1EC}"/>
              </a:ext>
            </a:extLst>
          </p:cNvPr>
          <p:cNvSpPr txBox="1"/>
          <p:nvPr/>
        </p:nvSpPr>
        <p:spPr bwMode="auto">
          <a:xfrm>
            <a:off x="3003837" y="2873174"/>
            <a:ext cx="65755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3 x</a:t>
            </a:r>
          </a:p>
        </p:txBody>
      </p:sp>
    </p:spTree>
    <p:extLst>
      <p:ext uri="{BB962C8B-B14F-4D97-AF65-F5344CB8AC3E}">
        <p14:creationId xmlns:p14="http://schemas.microsoft.com/office/powerpoint/2010/main" val="36541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34149B3B-E5C1-F54E-BBE7-22F256E48426}"/>
              </a:ext>
            </a:extLst>
          </p:cNvPr>
          <p:cNvSpPr/>
          <p:nvPr/>
        </p:nvSpPr>
        <p:spPr>
          <a:xfrm>
            <a:off x="937156" y="5395127"/>
            <a:ext cx="4450887" cy="87708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071052-AD37-BE4B-BEEA-AFEC1071EE7B}"/>
              </a:ext>
            </a:extLst>
          </p:cNvPr>
          <p:cNvSpPr/>
          <p:nvPr/>
        </p:nvSpPr>
        <p:spPr>
          <a:xfrm>
            <a:off x="640978" y="4564845"/>
            <a:ext cx="4740043" cy="203132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&lt; 3;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++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b="1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countdown = 10;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b="1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(countdown &gt; 0)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countdown -= 2;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putBeeper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30BEE2A-644E-FB42-BE5E-87A28A56DA06}"/>
              </a:ext>
            </a:extLst>
          </p:cNvPr>
          <p:cNvSpPr/>
          <p:nvPr/>
        </p:nvSpPr>
        <p:spPr>
          <a:xfrm>
            <a:off x="7400924" y="5467029"/>
            <a:ext cx="1167049" cy="3797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5BC87CE-F806-6747-8196-2BEBC98DCBB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Looping Beepers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A6927-B4A5-8647-B6AF-D4B5055EAB2B}"/>
              </a:ext>
            </a:extLst>
          </p:cNvPr>
          <p:cNvSpPr txBox="1"/>
          <p:nvPr/>
        </p:nvSpPr>
        <p:spPr bwMode="auto">
          <a:xfrm>
            <a:off x="378057" y="890363"/>
            <a:ext cx="347883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How many beepers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did Karel put down?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626EB4-F519-3740-9EFE-758D517F0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100" y="909061"/>
            <a:ext cx="1083236" cy="1088998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6EC401EA-58DB-A642-AD26-BA3339F17D3C}"/>
              </a:ext>
            </a:extLst>
          </p:cNvPr>
          <p:cNvSpPr/>
          <p:nvPr/>
        </p:nvSpPr>
        <p:spPr>
          <a:xfrm>
            <a:off x="7288305" y="890363"/>
            <a:ext cx="1477638" cy="940247"/>
          </a:xfrm>
          <a:prstGeom prst="wedgeRoundRectCallout">
            <a:avLst>
              <a:gd name="adj1" fmla="val -61824"/>
              <a:gd name="adj2" fmla="val 418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23C89C-5FC6-F24C-9847-421619B3AD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27934" y="942088"/>
            <a:ext cx="598379" cy="836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Diamond 38">
            <a:extLst>
              <a:ext uri="{FF2B5EF4-FFF2-40B4-BE49-F238E27FC236}">
                <a16:creationId xmlns:a16="http://schemas.microsoft.com/office/drawing/2014/main" id="{EA34571F-E8B5-B948-B449-0DF962B62001}"/>
              </a:ext>
            </a:extLst>
          </p:cNvPr>
          <p:cNvSpPr/>
          <p:nvPr/>
        </p:nvSpPr>
        <p:spPr>
          <a:xfrm>
            <a:off x="5662258" y="2474259"/>
            <a:ext cx="1280160" cy="1280160"/>
          </a:xfrm>
          <a:prstGeom prst="diamond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588244-975E-0D4C-B083-EDF11905581A}"/>
              </a:ext>
            </a:extLst>
          </p:cNvPr>
          <p:cNvSpPr txBox="1"/>
          <p:nvPr/>
        </p:nvSpPr>
        <p:spPr bwMode="auto">
          <a:xfrm>
            <a:off x="5997389" y="2821951"/>
            <a:ext cx="6014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latin typeface="+mj-lt"/>
                <a:cs typeface="Calibri" panose="020F0502020204030204" pitchFamily="34" charset="0"/>
              </a:rPr>
              <a:t>60</a:t>
            </a:r>
          </a:p>
        </p:txBody>
      </p:sp>
      <p:sp>
        <p:nvSpPr>
          <p:cNvPr id="29" name="Diamond 28">
            <a:extLst>
              <a:ext uri="{FF2B5EF4-FFF2-40B4-BE49-F238E27FC236}">
                <a16:creationId xmlns:a16="http://schemas.microsoft.com/office/drawing/2014/main" id="{3B77EA15-B1B4-EE43-BAD2-E53FC7CAD9BA}"/>
              </a:ext>
            </a:extLst>
          </p:cNvPr>
          <p:cNvSpPr/>
          <p:nvPr/>
        </p:nvSpPr>
        <p:spPr>
          <a:xfrm>
            <a:off x="5662258" y="5100918"/>
            <a:ext cx="1280160" cy="1280160"/>
          </a:xfrm>
          <a:prstGeom prst="diamond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D12E76-C7E0-344E-A78B-64C9818B4D88}"/>
              </a:ext>
            </a:extLst>
          </p:cNvPr>
          <p:cNvSpPr txBox="1"/>
          <p:nvPr/>
        </p:nvSpPr>
        <p:spPr bwMode="auto">
          <a:xfrm>
            <a:off x="5997389" y="5448610"/>
            <a:ext cx="6014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latin typeface="+mj-lt"/>
                <a:cs typeface="Calibri" panose="020F0502020204030204" pitchFamily="34" charset="0"/>
              </a:rPr>
              <a:t>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12C887-90B0-8C42-B651-0E05ACF728CA}"/>
              </a:ext>
            </a:extLst>
          </p:cNvPr>
          <p:cNvSpPr txBox="1"/>
          <p:nvPr/>
        </p:nvSpPr>
        <p:spPr bwMode="auto">
          <a:xfrm>
            <a:off x="7083314" y="5058644"/>
            <a:ext cx="185659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Countdown: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  10,8,6,4,2,0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3487859-DA4D-AA4A-ADC5-1F1CD667C208}"/>
              </a:ext>
            </a:extLst>
          </p:cNvPr>
          <p:cNvCxnSpPr>
            <a:cxnSpLocks/>
          </p:cNvCxnSpPr>
          <p:nvPr/>
        </p:nvCxnSpPr>
        <p:spPr>
          <a:xfrm flipH="1">
            <a:off x="8658224" y="5561814"/>
            <a:ext cx="107719" cy="236333"/>
          </a:xfrm>
          <a:prstGeom prst="line">
            <a:avLst/>
          </a:prstGeom>
          <a:ln w="28575"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929F2E21-244B-7C49-BAD3-5E07E816CAB2}"/>
              </a:ext>
            </a:extLst>
          </p:cNvPr>
          <p:cNvSpPr/>
          <p:nvPr/>
        </p:nvSpPr>
        <p:spPr>
          <a:xfrm>
            <a:off x="640978" y="2135709"/>
            <a:ext cx="4740043" cy="203132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&lt; 5;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++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800" b="1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int j = 0; j &lt; 4;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j++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800" b="1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int k = 0; k &lt; 3; k++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putBeeper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b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2772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2" grpId="0" animBg="1"/>
      <p:bldP spid="29" grpId="0" animBg="1"/>
      <p:bldP spid="30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21B90B1-FE01-0441-AC40-D06E8214947C}"/>
              </a:ext>
            </a:extLst>
          </p:cNvPr>
          <p:cNvSpPr/>
          <p:nvPr/>
        </p:nvSpPr>
        <p:spPr>
          <a:xfrm>
            <a:off x="7049452" y="4526102"/>
            <a:ext cx="1856598" cy="180466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DC4C9D-2994-E047-BBBF-43BA90B4669D}"/>
              </a:ext>
            </a:extLst>
          </p:cNvPr>
          <p:cNvSpPr/>
          <p:nvPr/>
        </p:nvSpPr>
        <p:spPr>
          <a:xfrm>
            <a:off x="662941" y="4564844"/>
            <a:ext cx="4714665" cy="203132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149B3B-E5C1-F54E-BBE7-22F256E48426}"/>
              </a:ext>
            </a:extLst>
          </p:cNvPr>
          <p:cNvSpPr/>
          <p:nvPr/>
        </p:nvSpPr>
        <p:spPr>
          <a:xfrm>
            <a:off x="937156" y="5395127"/>
            <a:ext cx="4450887" cy="87708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071052-AD37-BE4B-BEEA-AFEC1071EE7B}"/>
              </a:ext>
            </a:extLst>
          </p:cNvPr>
          <p:cNvSpPr/>
          <p:nvPr/>
        </p:nvSpPr>
        <p:spPr>
          <a:xfrm>
            <a:off x="640978" y="4564845"/>
            <a:ext cx="4740043" cy="203132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&lt; 3;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++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b="1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countdown = 10;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b="1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(countdown &gt; 0)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countdown -= 2;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putBeeper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30BEE2A-644E-FB42-BE5E-87A28A56DA06}"/>
              </a:ext>
            </a:extLst>
          </p:cNvPr>
          <p:cNvSpPr/>
          <p:nvPr/>
        </p:nvSpPr>
        <p:spPr>
          <a:xfrm>
            <a:off x="7400924" y="5467029"/>
            <a:ext cx="1167049" cy="3797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5BC87CE-F806-6747-8196-2BEBC98DCBB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Looping Beepers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A6927-B4A5-8647-B6AF-D4B5055EAB2B}"/>
              </a:ext>
            </a:extLst>
          </p:cNvPr>
          <p:cNvSpPr txBox="1"/>
          <p:nvPr/>
        </p:nvSpPr>
        <p:spPr bwMode="auto">
          <a:xfrm>
            <a:off x="378057" y="890363"/>
            <a:ext cx="347883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How many beepers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did Karel put down?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626EB4-F519-3740-9EFE-758D517F0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100" y="909061"/>
            <a:ext cx="1083236" cy="1088998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6EC401EA-58DB-A642-AD26-BA3339F17D3C}"/>
              </a:ext>
            </a:extLst>
          </p:cNvPr>
          <p:cNvSpPr/>
          <p:nvPr/>
        </p:nvSpPr>
        <p:spPr>
          <a:xfrm>
            <a:off x="7288305" y="890363"/>
            <a:ext cx="1477638" cy="940247"/>
          </a:xfrm>
          <a:prstGeom prst="wedgeRoundRectCallout">
            <a:avLst>
              <a:gd name="adj1" fmla="val -61824"/>
              <a:gd name="adj2" fmla="val 418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23C89C-5FC6-F24C-9847-421619B3AD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27934" y="942088"/>
            <a:ext cx="598379" cy="836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Diamond 38">
            <a:extLst>
              <a:ext uri="{FF2B5EF4-FFF2-40B4-BE49-F238E27FC236}">
                <a16:creationId xmlns:a16="http://schemas.microsoft.com/office/drawing/2014/main" id="{EA34571F-E8B5-B948-B449-0DF962B62001}"/>
              </a:ext>
            </a:extLst>
          </p:cNvPr>
          <p:cNvSpPr/>
          <p:nvPr/>
        </p:nvSpPr>
        <p:spPr>
          <a:xfrm>
            <a:off x="5662258" y="2474259"/>
            <a:ext cx="1280160" cy="1280160"/>
          </a:xfrm>
          <a:prstGeom prst="diamond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588244-975E-0D4C-B083-EDF11905581A}"/>
              </a:ext>
            </a:extLst>
          </p:cNvPr>
          <p:cNvSpPr txBox="1"/>
          <p:nvPr/>
        </p:nvSpPr>
        <p:spPr bwMode="auto">
          <a:xfrm>
            <a:off x="5997389" y="2821951"/>
            <a:ext cx="6014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latin typeface="+mj-lt"/>
                <a:cs typeface="Calibri" panose="020F0502020204030204" pitchFamily="34" charset="0"/>
              </a:rPr>
              <a:t>60</a:t>
            </a:r>
          </a:p>
        </p:txBody>
      </p:sp>
      <p:sp>
        <p:nvSpPr>
          <p:cNvPr id="29" name="Diamond 28">
            <a:extLst>
              <a:ext uri="{FF2B5EF4-FFF2-40B4-BE49-F238E27FC236}">
                <a16:creationId xmlns:a16="http://schemas.microsoft.com/office/drawing/2014/main" id="{3B77EA15-B1B4-EE43-BAD2-E53FC7CAD9BA}"/>
              </a:ext>
            </a:extLst>
          </p:cNvPr>
          <p:cNvSpPr/>
          <p:nvPr/>
        </p:nvSpPr>
        <p:spPr>
          <a:xfrm>
            <a:off x="5662258" y="5100918"/>
            <a:ext cx="1280160" cy="1280160"/>
          </a:xfrm>
          <a:prstGeom prst="diamond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D12E76-C7E0-344E-A78B-64C9818B4D88}"/>
              </a:ext>
            </a:extLst>
          </p:cNvPr>
          <p:cNvSpPr txBox="1"/>
          <p:nvPr/>
        </p:nvSpPr>
        <p:spPr bwMode="auto">
          <a:xfrm>
            <a:off x="5997389" y="5448610"/>
            <a:ext cx="6014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latin typeface="+mj-lt"/>
                <a:cs typeface="Calibri" panose="020F0502020204030204" pitchFamily="34" charset="0"/>
              </a:rPr>
              <a:t>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12C887-90B0-8C42-B651-0E05ACF728CA}"/>
              </a:ext>
            </a:extLst>
          </p:cNvPr>
          <p:cNvSpPr txBox="1"/>
          <p:nvPr/>
        </p:nvSpPr>
        <p:spPr bwMode="auto">
          <a:xfrm>
            <a:off x="7083314" y="5058644"/>
            <a:ext cx="185659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Countdown: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  10,8,6,4,2,0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3487859-DA4D-AA4A-ADC5-1F1CD667C208}"/>
              </a:ext>
            </a:extLst>
          </p:cNvPr>
          <p:cNvCxnSpPr>
            <a:cxnSpLocks/>
          </p:cNvCxnSpPr>
          <p:nvPr/>
        </p:nvCxnSpPr>
        <p:spPr>
          <a:xfrm flipH="1">
            <a:off x="8658224" y="5561814"/>
            <a:ext cx="107719" cy="236333"/>
          </a:xfrm>
          <a:prstGeom prst="line">
            <a:avLst/>
          </a:prstGeom>
          <a:ln w="28575"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FA531C-2151-894A-9F8A-E8BFF677D905}"/>
              </a:ext>
            </a:extLst>
          </p:cNvPr>
          <p:cNvSpPr/>
          <p:nvPr/>
        </p:nvSpPr>
        <p:spPr>
          <a:xfrm>
            <a:off x="7046037" y="4526102"/>
            <a:ext cx="6575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 panose="020F0302020204030204"/>
                <a:cs typeface="Calibri" panose="020F0502020204030204" pitchFamily="34" charset="0"/>
              </a:rPr>
              <a:t>3 x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C5F0482-2632-874F-BAD5-BC9C467DCAE9}"/>
              </a:ext>
            </a:extLst>
          </p:cNvPr>
          <p:cNvSpPr/>
          <p:nvPr/>
        </p:nvSpPr>
        <p:spPr>
          <a:xfrm>
            <a:off x="640978" y="2135709"/>
            <a:ext cx="4740043" cy="203132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&lt; 5;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++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800" b="1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int j = 0; j &lt; 4;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j++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800" b="1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int k = 0; k &lt; 3; k++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putBeeper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b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41288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1805077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Programming takes practice.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C1944-34CE-2A47-B491-BB887D1D7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300" y="3302154"/>
            <a:ext cx="40640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61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068388"/>
            <a:ext cx="9144000" cy="530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Our Second Step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784C65-C851-1C44-94B8-D9BA5B92D031}"/>
              </a:ext>
            </a:extLst>
          </p:cNvPr>
          <p:cNvSpPr txBox="1"/>
          <p:nvPr/>
        </p:nvSpPr>
        <p:spPr bwMode="auto">
          <a:xfrm rot="21421445">
            <a:off x="1004578" y="1790819"/>
            <a:ext cx="118013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Console</a:t>
            </a:r>
          </a:p>
          <a:p>
            <a:pPr algn="ctr"/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Programs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B87C2E-1F79-6E4B-8047-E2035C406FBB}"/>
              </a:ext>
            </a:extLst>
          </p:cNvPr>
          <p:cNvSpPr txBox="1"/>
          <p:nvPr/>
        </p:nvSpPr>
        <p:spPr bwMode="auto">
          <a:xfrm rot="21427930">
            <a:off x="221630" y="2372512"/>
            <a:ext cx="287290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accent2">
                    <a:lumMod val="75000"/>
                  </a:schemeClr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(but really, variables)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201D4C10-531D-404B-963E-9AE57F13E660}"/>
              </a:ext>
            </a:extLst>
          </p:cNvPr>
          <p:cNvSpPr/>
          <p:nvPr/>
        </p:nvSpPr>
        <p:spPr>
          <a:xfrm rot="20528956">
            <a:off x="1497660" y="2904699"/>
            <a:ext cx="705852" cy="669565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ACE14108-2436-1C43-A049-8B9425F4C4DF}"/>
              </a:ext>
            </a:extLst>
          </p:cNvPr>
          <p:cNvSpPr/>
          <p:nvPr/>
        </p:nvSpPr>
        <p:spPr>
          <a:xfrm>
            <a:off x="1850585" y="2706912"/>
            <a:ext cx="1828800" cy="1828800"/>
          </a:xfrm>
          <a:prstGeom prst="donut">
            <a:avLst>
              <a:gd name="adj" fmla="val 7306"/>
            </a:avLst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65300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6-22 at 7.31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825" y="722235"/>
            <a:ext cx="4233175" cy="606865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Beyond Console Programs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49" y="1269874"/>
            <a:ext cx="3973724" cy="25892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49" y="4163344"/>
            <a:ext cx="3667565" cy="248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52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3" name="Rectangle 3"/>
          <p:cNvSpPr>
            <a:spLocks noChangeArrowheads="1"/>
          </p:cNvSpPr>
          <p:nvPr/>
        </p:nvSpPr>
        <p:spPr bwMode="auto">
          <a:xfrm>
            <a:off x="507207" y="939667"/>
            <a:ext cx="8128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 err="1">
                <a:latin typeface="+mj-lt"/>
              </a:rPr>
              <a:t>GRect</a:t>
            </a:r>
            <a:r>
              <a:rPr lang="en-US" sz="2400" b="0" dirty="0">
                <a:latin typeface="+mj-lt"/>
              </a:rPr>
              <a:t> is a variable that stores a rectangle.</a:t>
            </a:r>
          </a:p>
          <a:p>
            <a:pPr lvl="0" algn="just">
              <a:lnSpc>
                <a:spcPct val="85000"/>
              </a:lnSpc>
              <a:spcAft>
                <a:spcPct val="50000"/>
              </a:spcAft>
            </a:pPr>
            <a:r>
              <a:rPr lang="en-US" dirty="0">
                <a:solidFill>
                  <a:srgbClr val="000000"/>
                </a:solidFill>
                <a:latin typeface="Calibri Light" panose="020F0302020204030204"/>
              </a:rPr>
              <a:t>As an example, the following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run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  <a:latin typeface="Calibri Light" panose="020F0302020204030204"/>
              </a:rPr>
              <a:t>method displays a rectangle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GRect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D3136EC5-C570-8345-A9AD-94899303F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971351"/>
            <a:ext cx="6781800" cy="22177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WonderfulRect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GraphicsProgram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endParaRPr lang="en-US" sz="1600" dirty="0">
              <a:solidFill>
                <a:srgbClr val="6600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(220, 120);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rect.setFilled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rect.setColor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600" dirty="0" err="1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add(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9" name="Picture 7" descr="Graphics (3">
            <a:extLst>
              <a:ext uri="{FF2B5EF4-FFF2-40B4-BE49-F238E27FC236}">
                <a16:creationId xmlns:a16="http://schemas.microsoft.com/office/drawing/2014/main" id="{457C8517-A6F7-2343-B6A9-15A65AFA9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/>
          <a:stretch/>
        </p:blipFill>
        <p:spPr bwMode="auto">
          <a:xfrm>
            <a:off x="2356090" y="4394249"/>
            <a:ext cx="4498880" cy="19462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 Box 8">
            <a:extLst>
              <a:ext uri="{FF2B5EF4-FFF2-40B4-BE49-F238E27FC236}">
                <a16:creationId xmlns:a16="http://schemas.microsoft.com/office/drawing/2014/main" id="{DF284478-9092-804B-AA3C-EE2DBE3B0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6090" y="4368849"/>
            <a:ext cx="450205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000" dirty="0" err="1">
                <a:solidFill>
                  <a:srgbClr val="333333"/>
                </a:solidFill>
                <a:latin typeface="Helvetica" charset="0"/>
              </a:rPr>
              <a:t>WonderfulRectangle</a:t>
            </a:r>
            <a:endParaRPr lang="en-US" sz="1000" dirty="0">
              <a:solidFill>
                <a:srgbClr val="333333"/>
              </a:solidFill>
              <a:latin typeface="Helvetica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081410-772B-2146-B0A2-E8BA6DD9AF25}"/>
              </a:ext>
            </a:extLst>
          </p:cNvPr>
          <p:cNvSpPr/>
          <p:nvPr/>
        </p:nvSpPr>
        <p:spPr>
          <a:xfrm>
            <a:off x="3236087" y="5001436"/>
            <a:ext cx="2088099" cy="1008911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86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3" name="Rectangle 3"/>
          <p:cNvSpPr>
            <a:spLocks noChangeArrowheads="1"/>
          </p:cNvSpPr>
          <p:nvPr/>
        </p:nvSpPr>
        <p:spPr bwMode="auto">
          <a:xfrm>
            <a:off x="507207" y="939667"/>
            <a:ext cx="8128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 err="1">
                <a:latin typeface="+mj-lt"/>
              </a:rPr>
              <a:t>GRect</a:t>
            </a:r>
            <a:r>
              <a:rPr lang="en-US" sz="2400" b="0" dirty="0">
                <a:latin typeface="+mj-lt"/>
              </a:rPr>
              <a:t> is a variable that stores a rectangle.</a:t>
            </a:r>
          </a:p>
          <a:p>
            <a:pPr lvl="0" algn="just">
              <a:lnSpc>
                <a:spcPct val="85000"/>
              </a:lnSpc>
              <a:spcAft>
                <a:spcPct val="50000"/>
              </a:spcAft>
            </a:pPr>
            <a:r>
              <a:rPr lang="en-US" dirty="0">
                <a:solidFill>
                  <a:srgbClr val="000000"/>
                </a:solidFill>
                <a:latin typeface="Calibri Light" panose="020F0302020204030204"/>
              </a:rPr>
              <a:t>As an example, the following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run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  <a:latin typeface="Calibri Light" panose="020F0302020204030204"/>
              </a:rPr>
              <a:t>method displays a rectangle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GRect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081410-772B-2146-B0A2-E8BA6DD9AF25}"/>
              </a:ext>
            </a:extLst>
          </p:cNvPr>
          <p:cNvSpPr/>
          <p:nvPr/>
        </p:nvSpPr>
        <p:spPr>
          <a:xfrm>
            <a:off x="1264902" y="4909424"/>
            <a:ext cx="2088099" cy="100891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63EC85-6E92-564A-88AD-827EF8BB288C}"/>
              </a:ext>
            </a:extLst>
          </p:cNvPr>
          <p:cNvSpPr/>
          <p:nvPr/>
        </p:nvSpPr>
        <p:spPr>
          <a:xfrm>
            <a:off x="1773936" y="5918333"/>
            <a:ext cx="922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90DA6C-03CF-6A45-98C3-9D63C149FC1E}"/>
              </a:ext>
            </a:extLst>
          </p:cNvPr>
          <p:cNvSpPr/>
          <p:nvPr/>
        </p:nvSpPr>
        <p:spPr>
          <a:xfrm>
            <a:off x="1264902" y="4909423"/>
            <a:ext cx="2088099" cy="10089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FC3E7D-7772-1343-B43E-F1D985D70076}"/>
              </a:ext>
            </a:extLst>
          </p:cNvPr>
          <p:cNvSpPr/>
          <p:nvPr/>
        </p:nvSpPr>
        <p:spPr>
          <a:xfrm>
            <a:off x="1261727" y="4909422"/>
            <a:ext cx="2088099" cy="1008911"/>
          </a:xfrm>
          <a:prstGeom prst="rect">
            <a:avLst/>
          </a:prstGeom>
          <a:solidFill>
            <a:srgbClr val="0000FF"/>
          </a:solidFill>
          <a:ln>
            <a:solidFill>
              <a:srgbClr val="002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7" descr="Graphics (3">
            <a:extLst>
              <a:ext uri="{FF2B5EF4-FFF2-40B4-BE49-F238E27FC236}">
                <a16:creationId xmlns:a16="http://schemas.microsoft.com/office/drawing/2014/main" id="{3D906B0C-A41E-F34B-AD29-1C44EBB1C2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/>
          <a:stretch/>
        </p:blipFill>
        <p:spPr bwMode="auto">
          <a:xfrm>
            <a:off x="3942309" y="4450947"/>
            <a:ext cx="4498880" cy="19462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Box 8">
            <a:extLst>
              <a:ext uri="{FF2B5EF4-FFF2-40B4-BE49-F238E27FC236}">
                <a16:creationId xmlns:a16="http://schemas.microsoft.com/office/drawing/2014/main" id="{8C50A9CF-40A6-1341-AA12-A340D0C206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2309" y="4425547"/>
            <a:ext cx="450205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000" dirty="0" err="1">
                <a:solidFill>
                  <a:srgbClr val="333333"/>
                </a:solidFill>
                <a:latin typeface="Helvetica" charset="0"/>
              </a:rPr>
              <a:t>WonderfulRectangle</a:t>
            </a:r>
            <a:endParaRPr lang="en-US" sz="1000" dirty="0">
              <a:solidFill>
                <a:srgbClr val="333333"/>
              </a:solidFill>
              <a:latin typeface="Helvetica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06F51E-2D03-6548-A00E-797475BC24C4}"/>
              </a:ext>
            </a:extLst>
          </p:cNvPr>
          <p:cNvSpPr txBox="1"/>
          <p:nvPr/>
        </p:nvSpPr>
        <p:spPr bwMode="auto">
          <a:xfrm>
            <a:off x="1650601" y="4508719"/>
            <a:ext cx="127791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width:220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E315191-07DE-5148-9B1A-460BD25027C0}"/>
              </a:ext>
            </a:extLst>
          </p:cNvPr>
          <p:cNvCxnSpPr>
            <a:cxnSpLocks/>
          </p:cNvCxnSpPr>
          <p:nvPr/>
        </p:nvCxnSpPr>
        <p:spPr>
          <a:xfrm flipH="1" flipV="1">
            <a:off x="1245509" y="4827916"/>
            <a:ext cx="2082524" cy="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345308E-7BF5-8246-B8CA-1D2D1BA007DE}"/>
              </a:ext>
            </a:extLst>
          </p:cNvPr>
          <p:cNvSpPr txBox="1"/>
          <p:nvPr/>
        </p:nvSpPr>
        <p:spPr bwMode="auto">
          <a:xfrm>
            <a:off x="254716" y="5096106"/>
            <a:ext cx="977672" cy="767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100" dirty="0">
                <a:solidFill>
                  <a:schemeClr val="bg2">
                    <a:lumMod val="50000"/>
                  </a:schemeClr>
                </a:solidFill>
                <a:latin typeface="+mj-lt"/>
                <a:cs typeface="Calibri" panose="020F0502020204030204" pitchFamily="34" charset="0"/>
              </a:rPr>
              <a:t>height:120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9E94FA5-063C-A047-B969-84CCEA8ACF59}"/>
              </a:ext>
            </a:extLst>
          </p:cNvPr>
          <p:cNvCxnSpPr>
            <a:cxnSpLocks/>
          </p:cNvCxnSpPr>
          <p:nvPr/>
        </p:nvCxnSpPr>
        <p:spPr>
          <a:xfrm>
            <a:off x="1182689" y="4924217"/>
            <a:ext cx="0" cy="101483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7FBFD26-40C1-C94A-A769-19B9E2619816}"/>
              </a:ext>
            </a:extLst>
          </p:cNvPr>
          <p:cNvSpPr/>
          <p:nvPr/>
        </p:nvSpPr>
        <p:spPr>
          <a:xfrm>
            <a:off x="5254752" y="2438400"/>
            <a:ext cx="353568" cy="2804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32A312-D1DE-AC4F-B2C4-D6D29B1B4F29}"/>
              </a:ext>
            </a:extLst>
          </p:cNvPr>
          <p:cNvSpPr/>
          <p:nvPr/>
        </p:nvSpPr>
        <p:spPr>
          <a:xfrm>
            <a:off x="5858256" y="2438400"/>
            <a:ext cx="353568" cy="280416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599D83FE-FC1E-2847-B56A-7AA516847A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971351"/>
            <a:ext cx="6781800" cy="22177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WonderfulRect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GraphicsProgram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endParaRPr lang="en-US" sz="1600" dirty="0">
              <a:solidFill>
                <a:srgbClr val="6600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(220, 120);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rect.setFilled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rect.setColor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600" dirty="0" err="1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add(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389F0E74-DF51-D14A-AF6E-85F28D987475}"/>
              </a:ext>
            </a:extLst>
          </p:cNvPr>
          <p:cNvSpPr/>
          <p:nvPr/>
        </p:nvSpPr>
        <p:spPr>
          <a:xfrm>
            <a:off x="2091703" y="2438400"/>
            <a:ext cx="286512" cy="304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086EC5E-D53E-EF46-A2F8-BC2D45084F76}"/>
              </a:ext>
            </a:extLst>
          </p:cNvPr>
          <p:cNvSpPr/>
          <p:nvPr/>
        </p:nvSpPr>
        <p:spPr>
          <a:xfrm>
            <a:off x="2091703" y="2669231"/>
            <a:ext cx="286512" cy="304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DB1E06E7-C6E5-3348-BA8D-87A23BE2D172}"/>
              </a:ext>
            </a:extLst>
          </p:cNvPr>
          <p:cNvSpPr/>
          <p:nvPr/>
        </p:nvSpPr>
        <p:spPr>
          <a:xfrm>
            <a:off x="2091703" y="2939860"/>
            <a:ext cx="286512" cy="304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37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" grpId="0" animBg="1"/>
      <p:bldP spid="27" grpId="0" animBg="1"/>
      <p:bldP spid="27" grpId="1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C7FE3ED-1BD1-2B4E-93E0-E08342687F9D}"/>
              </a:ext>
            </a:extLst>
          </p:cNvPr>
          <p:cNvSpPr/>
          <p:nvPr/>
        </p:nvSpPr>
        <p:spPr>
          <a:xfrm>
            <a:off x="3626039" y="3214427"/>
            <a:ext cx="397321" cy="26543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F03650-3C5D-C741-AA4A-45395FDFA543}"/>
              </a:ext>
            </a:extLst>
          </p:cNvPr>
          <p:cNvSpPr/>
          <p:nvPr/>
        </p:nvSpPr>
        <p:spPr>
          <a:xfrm>
            <a:off x="4229543" y="3202234"/>
            <a:ext cx="281497" cy="265176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D3136EC5-C570-8345-A9AD-94899303F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971351"/>
            <a:ext cx="6781800" cy="22177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WonderfulRect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GraphicsProgram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endParaRPr lang="en-US" sz="1600" dirty="0">
              <a:solidFill>
                <a:srgbClr val="6600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(200, 200);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rect.setFilled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rect.setColor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600" dirty="0" err="1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add(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100, 50);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57763" name="Rectangle 3"/>
          <p:cNvSpPr>
            <a:spLocks noChangeArrowheads="1"/>
          </p:cNvSpPr>
          <p:nvPr/>
        </p:nvSpPr>
        <p:spPr bwMode="auto">
          <a:xfrm>
            <a:off x="507207" y="939667"/>
            <a:ext cx="8128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 err="1">
                <a:latin typeface="+mj-lt"/>
              </a:rPr>
              <a:t>GRect</a:t>
            </a:r>
            <a:r>
              <a:rPr lang="en-US" sz="2400" b="0" dirty="0">
                <a:latin typeface="+mj-lt"/>
              </a:rPr>
              <a:t> is a variable that stores a rectangle.</a:t>
            </a:r>
          </a:p>
          <a:p>
            <a:pPr lvl="0" algn="just">
              <a:lnSpc>
                <a:spcPct val="85000"/>
              </a:lnSpc>
              <a:spcAft>
                <a:spcPct val="50000"/>
              </a:spcAft>
            </a:pPr>
            <a:r>
              <a:rPr lang="en-US" dirty="0">
                <a:solidFill>
                  <a:srgbClr val="000000"/>
                </a:solidFill>
                <a:latin typeface="Calibri Light" panose="020F0302020204030204"/>
              </a:rPr>
              <a:t>As an example, the following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run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  <a:latin typeface="Calibri Light" panose="020F0302020204030204"/>
              </a:rPr>
              <a:t>method displays a rectangle</a:t>
            </a:r>
          </a:p>
        </p:txBody>
      </p:sp>
      <p:pic>
        <p:nvPicPr>
          <p:cNvPr id="757767" name="Picture 7" descr="Graphics (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/>
          <a:stretch/>
        </p:blipFill>
        <p:spPr bwMode="auto">
          <a:xfrm>
            <a:off x="2356090" y="4394249"/>
            <a:ext cx="4498880" cy="19462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36087" y="5001436"/>
            <a:ext cx="2088099" cy="1008911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GRect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6AFB47-F826-E14E-94B2-716264A6ED86}"/>
              </a:ext>
            </a:extLst>
          </p:cNvPr>
          <p:cNvCxnSpPr/>
          <p:nvPr/>
        </p:nvCxnSpPr>
        <p:spPr>
          <a:xfrm>
            <a:off x="3228101" y="4585963"/>
            <a:ext cx="0" cy="39951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D045C3E-7CDE-1A48-AB0A-1280D492E5B0}"/>
              </a:ext>
            </a:extLst>
          </p:cNvPr>
          <p:cNvCxnSpPr>
            <a:cxnSpLocks/>
          </p:cNvCxnSpPr>
          <p:nvPr/>
        </p:nvCxnSpPr>
        <p:spPr>
          <a:xfrm>
            <a:off x="2338532" y="4985478"/>
            <a:ext cx="89755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384C3A2-ACA4-E443-8F5C-12AFE506C856}"/>
              </a:ext>
            </a:extLst>
          </p:cNvPr>
          <p:cNvSpPr txBox="1"/>
          <p:nvPr/>
        </p:nvSpPr>
        <p:spPr>
          <a:xfrm>
            <a:off x="3265836" y="4581433"/>
            <a:ext cx="951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y:50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AD1A41-5808-A441-8A8F-65036F1E6C52}"/>
              </a:ext>
            </a:extLst>
          </p:cNvPr>
          <p:cNvSpPr txBox="1"/>
          <p:nvPr/>
        </p:nvSpPr>
        <p:spPr>
          <a:xfrm>
            <a:off x="2375400" y="4946359"/>
            <a:ext cx="897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x:100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7369F8-E3CE-0945-A25E-AADF94B73C19}"/>
              </a:ext>
            </a:extLst>
          </p:cNvPr>
          <p:cNvSpPr txBox="1"/>
          <p:nvPr/>
        </p:nvSpPr>
        <p:spPr>
          <a:xfrm>
            <a:off x="86923" y="4605817"/>
            <a:ext cx="20542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Coordinates for a rectangle are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top left </a:t>
            </a:r>
            <a:r>
              <a:rPr lang="en-US" dirty="0">
                <a:latin typeface="+mj-lt"/>
              </a:rPr>
              <a:t>corner.</a:t>
            </a:r>
          </a:p>
        </p:txBody>
      </p:sp>
      <p:sp>
        <p:nvSpPr>
          <p:cNvPr id="15" name="Text Box 8">
            <a:extLst>
              <a:ext uri="{FF2B5EF4-FFF2-40B4-BE49-F238E27FC236}">
                <a16:creationId xmlns:a16="http://schemas.microsoft.com/office/drawing/2014/main" id="{B7C277C1-7D13-DD4D-86C2-E3E01FCA76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6090" y="4368849"/>
            <a:ext cx="450205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000" dirty="0" err="1">
                <a:solidFill>
                  <a:srgbClr val="333333"/>
                </a:solidFill>
                <a:latin typeface="Helvetica" charset="0"/>
              </a:rPr>
              <a:t>WonderfulRect</a:t>
            </a:r>
            <a:endParaRPr lang="en-US" sz="1000" dirty="0">
              <a:solidFill>
                <a:srgbClr val="333333"/>
              </a:solidFill>
              <a:latin typeface="Helvetica" charset="0"/>
            </a:endParaRPr>
          </a:p>
        </p:txBody>
      </p:sp>
      <p:sp>
        <p:nvSpPr>
          <p:cNvPr id="4" name="Oval Callout 3">
            <a:extLst>
              <a:ext uri="{FF2B5EF4-FFF2-40B4-BE49-F238E27FC236}">
                <a16:creationId xmlns:a16="http://schemas.microsoft.com/office/drawing/2014/main" id="{1C46B6F6-F311-7D4C-9243-7E2EB17A3853}"/>
              </a:ext>
            </a:extLst>
          </p:cNvPr>
          <p:cNvSpPr/>
          <p:nvPr/>
        </p:nvSpPr>
        <p:spPr>
          <a:xfrm>
            <a:off x="4887750" y="3214427"/>
            <a:ext cx="4256249" cy="946675"/>
          </a:xfrm>
          <a:prstGeom prst="wedgeEllipseCallout">
            <a:avLst>
              <a:gd name="adj1" fmla="val -52083"/>
              <a:gd name="adj2" fmla="val -36949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kern="0" dirty="0">
                <a:latin typeface="+mj-lt"/>
                <a:ea typeface=""/>
                <a:cs typeface=""/>
              </a:rPr>
              <a:t>⚠️  You must call </a:t>
            </a:r>
            <a:r>
              <a:rPr lang="en-US" sz="1800" kern="0" dirty="0"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add()</a:t>
            </a:r>
            <a:r>
              <a:rPr lang="en-US" kern="0" dirty="0">
                <a:latin typeface="+mj-lt"/>
                <a:ea typeface=""/>
                <a:cs typeface=""/>
              </a:rPr>
              <a:t>to display things!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E918F4EE-AEEC-6F47-B768-E101228BB84C}"/>
              </a:ext>
            </a:extLst>
          </p:cNvPr>
          <p:cNvSpPr/>
          <p:nvPr/>
        </p:nvSpPr>
        <p:spPr>
          <a:xfrm>
            <a:off x="2091703" y="3171508"/>
            <a:ext cx="286512" cy="304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575363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5AE671-A557-C440-9CFE-E20F4C95F42A}"/>
              </a:ext>
            </a:extLst>
          </p:cNvPr>
          <p:cNvSpPr/>
          <p:nvPr/>
        </p:nvSpPr>
        <p:spPr>
          <a:xfrm>
            <a:off x="0" y="349041"/>
            <a:ext cx="9144000" cy="65089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FBD8CC9-8ABA-4540-8AC1-C7F3475506A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3550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Errors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A48C13-7316-704F-B6EE-10400F8A62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9198" y="2019876"/>
            <a:ext cx="3822700" cy="19431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9B6124-7640-8646-98F2-18DE2FF9B393}"/>
              </a:ext>
            </a:extLst>
          </p:cNvPr>
          <p:cNvSpPr txBox="1"/>
          <p:nvPr/>
        </p:nvSpPr>
        <p:spPr bwMode="auto">
          <a:xfrm>
            <a:off x="800999" y="4838124"/>
            <a:ext cx="754200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What kind of bugs did you find in your code?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37D675-85A0-9F44-818E-30BEE5D7A9EC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2CE0F8-F4D2-7A4B-89E2-17E3D54D2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496" y="2298698"/>
            <a:ext cx="1130302" cy="11303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67F0CE-ED3C-5141-BBD2-39D0DDD71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962647" y="2501309"/>
            <a:ext cx="15875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55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Graphics Coordinates</a:t>
            </a:r>
          </a:p>
        </p:txBody>
      </p:sp>
      <p:sp>
        <p:nvSpPr>
          <p:cNvPr id="3" name="Rectangle 2"/>
          <p:cNvSpPr/>
          <p:nvPr/>
        </p:nvSpPr>
        <p:spPr>
          <a:xfrm>
            <a:off x="1448081" y="1365070"/>
            <a:ext cx="6290858" cy="4748074"/>
          </a:xfrm>
          <a:prstGeom prst="rect">
            <a:avLst/>
          </a:prstGeom>
          <a:noFill/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20777" y="757845"/>
            <a:ext cx="854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0,0</a:t>
            </a:r>
          </a:p>
        </p:txBody>
      </p:sp>
      <p:sp>
        <p:nvSpPr>
          <p:cNvPr id="18" name="TextBox 17"/>
          <p:cNvSpPr txBox="1"/>
          <p:nvPr/>
        </p:nvSpPr>
        <p:spPr>
          <a:xfrm rot="5400000">
            <a:off x="6237539" y="3488706"/>
            <a:ext cx="3800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latin typeface="Courier"/>
                <a:cs typeface="Courier"/>
              </a:rPr>
              <a:t>getHeight</a:t>
            </a:r>
            <a:r>
              <a:rPr lang="en-US" sz="3600" dirty="0">
                <a:latin typeface="Courier"/>
                <a:cs typeface="Courier"/>
              </a:rPr>
              <a:t>();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32421" y="5466813"/>
            <a:ext cx="328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latin typeface="Courier"/>
                <a:cs typeface="Courier"/>
              </a:rPr>
              <a:t>getWidth</a:t>
            </a:r>
            <a:r>
              <a:rPr lang="en-US" sz="3600" dirty="0">
                <a:latin typeface="Courier"/>
                <a:cs typeface="Courier"/>
              </a:rPr>
              <a:t>();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526250" y="1590667"/>
            <a:ext cx="1658823" cy="646331"/>
            <a:chOff x="2526250" y="1590667"/>
            <a:chExt cx="1658823" cy="646331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695447" y="1590667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00FF"/>
                  </a:solidFill>
                  <a:latin typeface="+mj-lt"/>
                </a:rPr>
                <a:t>40,20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512586" y="4089455"/>
            <a:ext cx="1822688" cy="646331"/>
            <a:chOff x="2526250" y="1588472"/>
            <a:chExt cx="1822688" cy="646331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859312" y="1588472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00FF"/>
                  </a:solidFill>
                  <a:latin typeface="+mj-lt"/>
                </a:rPr>
                <a:t>40,120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068999" y="2195890"/>
            <a:ext cx="1822688" cy="646331"/>
            <a:chOff x="2526250" y="1588472"/>
            <a:chExt cx="1822688" cy="646331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859312" y="1588472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00FF"/>
                  </a:solidFill>
                  <a:latin typeface="+mj-lt"/>
                </a:rPr>
                <a:t>120,40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3BE685A-0A5A-194F-ADAB-A4D788392320}"/>
              </a:ext>
            </a:extLst>
          </p:cNvPr>
          <p:cNvSpPr txBox="1"/>
          <p:nvPr/>
        </p:nvSpPr>
        <p:spPr bwMode="auto">
          <a:xfrm>
            <a:off x="2777278" y="6186270"/>
            <a:ext cx="358944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The Graphics </a:t>
            </a:r>
            <a:r>
              <a:rPr lang="en-US" sz="3200" b="1" i="1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Canvas</a:t>
            </a:r>
          </a:p>
        </p:txBody>
      </p:sp>
    </p:spTree>
    <p:extLst>
      <p:ext uri="{BB962C8B-B14F-4D97-AF65-F5344CB8AC3E}">
        <p14:creationId xmlns:p14="http://schemas.microsoft.com/office/powerpoint/2010/main" val="174312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67" name="Picture 7" descr="Graphics (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/>
          <a:stretch/>
        </p:blipFill>
        <p:spPr bwMode="auto">
          <a:xfrm>
            <a:off x="4887750" y="1051467"/>
            <a:ext cx="3923831" cy="16975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231647" y="1511106"/>
            <a:ext cx="731520" cy="730116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Two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GRects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5" name="Text Box 8">
            <a:extLst>
              <a:ext uri="{FF2B5EF4-FFF2-40B4-BE49-F238E27FC236}">
                <a16:creationId xmlns:a16="http://schemas.microsoft.com/office/drawing/2014/main" id="{B7C277C1-7D13-DD4D-86C2-E3E01FCA76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7751" y="1026068"/>
            <a:ext cx="39266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000" dirty="0" err="1">
                <a:solidFill>
                  <a:srgbClr val="333333"/>
                </a:solidFill>
                <a:latin typeface="Helvetica" charset="0"/>
              </a:rPr>
              <a:t>TwoGRects</a:t>
            </a:r>
            <a:endParaRPr lang="en-US" sz="1000" dirty="0">
              <a:solidFill>
                <a:srgbClr val="333333"/>
              </a:solidFill>
              <a:latin typeface="Helvetica" charset="0"/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B10E4899-1BCC-334A-AE45-A5586EE77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176" y="1051467"/>
            <a:ext cx="4367274" cy="16992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(100, 100);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rect.setFilled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rect.setColor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600" dirty="0" err="1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add(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rect.setColor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600" dirty="0" err="1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add(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150, 50);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72595BD0-CD10-2F46-8815-403AE23CB90E}"/>
              </a:ext>
            </a:extLst>
          </p:cNvPr>
          <p:cNvSpPr/>
          <p:nvPr/>
        </p:nvSpPr>
        <p:spPr>
          <a:xfrm>
            <a:off x="120851" y="1876164"/>
            <a:ext cx="286512" cy="304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1C368F69-8EF0-004C-B87F-CC7B5728853F}"/>
              </a:ext>
            </a:extLst>
          </p:cNvPr>
          <p:cNvSpPr/>
          <p:nvPr/>
        </p:nvSpPr>
        <p:spPr>
          <a:xfrm>
            <a:off x="120851" y="2161053"/>
            <a:ext cx="286512" cy="304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359D56E9-CBB0-9147-AE42-4BF5A1E6F094}"/>
              </a:ext>
            </a:extLst>
          </p:cNvPr>
          <p:cNvSpPr/>
          <p:nvPr/>
        </p:nvSpPr>
        <p:spPr>
          <a:xfrm>
            <a:off x="118081" y="2435988"/>
            <a:ext cx="286512" cy="304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820543-DF97-1A47-B2FC-6771F5B0B882}"/>
              </a:ext>
            </a:extLst>
          </p:cNvPr>
          <p:cNvSpPr/>
          <p:nvPr/>
        </p:nvSpPr>
        <p:spPr>
          <a:xfrm>
            <a:off x="5231647" y="1511050"/>
            <a:ext cx="731520" cy="730116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36BA4B-9295-1F41-8469-ED446DDEBACF}"/>
              </a:ext>
            </a:extLst>
          </p:cNvPr>
          <p:cNvSpPr/>
          <p:nvPr/>
        </p:nvSpPr>
        <p:spPr>
          <a:xfrm>
            <a:off x="5963167" y="1511050"/>
            <a:ext cx="731520" cy="730116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AD31CA5D-1391-5C40-9949-9E8958FE7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175" y="3904672"/>
            <a:ext cx="4367275" cy="27122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(100, 100);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rectB.setFilled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rectB.setColor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600" dirty="0" err="1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add(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(100, 100);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rectG.setFilled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rectG.setColor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600" dirty="0" err="1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add(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150, 50);</a:t>
            </a:r>
          </a:p>
        </p:txBody>
      </p:sp>
      <p:pic>
        <p:nvPicPr>
          <p:cNvPr id="27" name="Picture 7" descr="Graphics (3">
            <a:extLst>
              <a:ext uri="{FF2B5EF4-FFF2-40B4-BE49-F238E27FC236}">
                <a16:creationId xmlns:a16="http://schemas.microsoft.com/office/drawing/2014/main" id="{3279B0F4-8DAB-E545-8226-13D00C7C47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/>
          <a:stretch/>
        </p:blipFill>
        <p:spPr bwMode="auto">
          <a:xfrm>
            <a:off x="4887750" y="3924632"/>
            <a:ext cx="3923831" cy="16975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E00C281-A606-1742-A44A-997B76B98CEF}"/>
              </a:ext>
            </a:extLst>
          </p:cNvPr>
          <p:cNvSpPr/>
          <p:nvPr/>
        </p:nvSpPr>
        <p:spPr>
          <a:xfrm>
            <a:off x="5231647" y="4384271"/>
            <a:ext cx="731520" cy="730116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Box 8">
            <a:extLst>
              <a:ext uri="{FF2B5EF4-FFF2-40B4-BE49-F238E27FC236}">
                <a16:creationId xmlns:a16="http://schemas.microsoft.com/office/drawing/2014/main" id="{952FA0EC-198D-2A4A-AA53-5331E1D4F3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7751" y="3899233"/>
            <a:ext cx="39266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000" dirty="0" err="1">
                <a:solidFill>
                  <a:srgbClr val="333333"/>
                </a:solidFill>
                <a:latin typeface="Helvetica" charset="0"/>
              </a:rPr>
              <a:t>TwoGRects</a:t>
            </a:r>
            <a:endParaRPr lang="en-US" sz="1000" dirty="0">
              <a:solidFill>
                <a:srgbClr val="333333"/>
              </a:solidFill>
              <a:latin typeface="Helvetica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DC5D5A-C5BB-E342-BD0E-84DF3B8BF5C0}"/>
              </a:ext>
            </a:extLst>
          </p:cNvPr>
          <p:cNvSpPr/>
          <p:nvPr/>
        </p:nvSpPr>
        <p:spPr>
          <a:xfrm>
            <a:off x="5963167" y="4384215"/>
            <a:ext cx="731520" cy="730116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Callout 32">
            <a:extLst>
              <a:ext uri="{FF2B5EF4-FFF2-40B4-BE49-F238E27FC236}">
                <a16:creationId xmlns:a16="http://schemas.microsoft.com/office/drawing/2014/main" id="{FF71CA00-4906-EF42-87DC-BE5B3589F11D}"/>
              </a:ext>
            </a:extLst>
          </p:cNvPr>
          <p:cNvSpPr/>
          <p:nvPr/>
        </p:nvSpPr>
        <p:spPr>
          <a:xfrm>
            <a:off x="3255922" y="2662368"/>
            <a:ext cx="4256249" cy="1169314"/>
          </a:xfrm>
          <a:prstGeom prst="wedgeEllipseCallout">
            <a:avLst>
              <a:gd name="adj1" fmla="val -52083"/>
              <a:gd name="adj2" fmla="val -36949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 dirty="0">
                <a:latin typeface="+mj-lt"/>
                <a:ea typeface=""/>
                <a:cs typeface=""/>
              </a:rPr>
              <a:t>⚠️  </a:t>
            </a:r>
            <a:r>
              <a:rPr lang="en-US" kern="0" dirty="0">
                <a:solidFill>
                  <a:srgbClr val="000000"/>
                </a:solidFill>
                <a:latin typeface="Calibri Light" panose="020F0302020204030204"/>
                <a:ea typeface=""/>
                <a:cs typeface=""/>
              </a:rPr>
              <a:t>multiple </a:t>
            </a:r>
            <a:r>
              <a:rPr lang="en-US" sz="1800" kern="0" dirty="0"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add()</a:t>
            </a:r>
            <a:r>
              <a:rPr lang="en-US" kern="0" dirty="0">
                <a:latin typeface="+mj-lt"/>
                <a:ea typeface=""/>
                <a:cs typeface=""/>
              </a:rPr>
              <a:t> commands just move things around!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4" name="Oval Callout 3">
            <a:extLst>
              <a:ext uri="{FF2B5EF4-FFF2-40B4-BE49-F238E27FC236}">
                <a16:creationId xmlns:a16="http://schemas.microsoft.com/office/drawing/2014/main" id="{1C46B6F6-F311-7D4C-9243-7E2EB17A3853}"/>
              </a:ext>
            </a:extLst>
          </p:cNvPr>
          <p:cNvSpPr/>
          <p:nvPr/>
        </p:nvSpPr>
        <p:spPr>
          <a:xfrm>
            <a:off x="5051189" y="5715082"/>
            <a:ext cx="3926600" cy="1057315"/>
          </a:xfrm>
          <a:prstGeom prst="wedgeEllipseCallout">
            <a:avLst>
              <a:gd name="adj1" fmla="val -52083"/>
              <a:gd name="adj2" fmla="val -36949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 dirty="0">
                <a:solidFill>
                  <a:srgbClr val="000000"/>
                </a:solidFill>
                <a:latin typeface="Calibri Light" panose="020F0302020204030204"/>
                <a:ea typeface=""/>
                <a:cs typeface=""/>
              </a:rPr>
              <a:t>This draws two separate rectangles.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7EA49916-5650-7F40-817F-0F8081E43AFF}"/>
              </a:ext>
            </a:extLst>
          </p:cNvPr>
          <p:cNvSpPr/>
          <p:nvPr/>
        </p:nvSpPr>
        <p:spPr>
          <a:xfrm>
            <a:off x="68436" y="4815783"/>
            <a:ext cx="286512" cy="304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38C18475-6AEB-6343-989A-2BF3971DBDC1}"/>
              </a:ext>
            </a:extLst>
          </p:cNvPr>
          <p:cNvSpPr/>
          <p:nvPr/>
        </p:nvSpPr>
        <p:spPr>
          <a:xfrm>
            <a:off x="79050" y="6091339"/>
            <a:ext cx="286512" cy="304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6223EEE-77CE-2141-BBBB-1F6C61CC7179}"/>
              </a:ext>
            </a:extLst>
          </p:cNvPr>
          <p:cNvSpPr/>
          <p:nvPr/>
        </p:nvSpPr>
        <p:spPr>
          <a:xfrm>
            <a:off x="5231647" y="1511050"/>
            <a:ext cx="731520" cy="7301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2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8" grpId="0" animBg="1"/>
      <p:bldP spid="18" grpId="1" animBg="1"/>
      <p:bldP spid="19" grpId="0" animBg="1"/>
      <p:bldP spid="19" grpId="1" animBg="1"/>
      <p:bldP spid="20" grpId="0" animBg="1"/>
      <p:bldP spid="22" grpId="0" animBg="1"/>
      <p:bldP spid="22" grpId="1" animBg="1"/>
      <p:bldP spid="23" grpId="0" animBg="1"/>
      <p:bldP spid="24" grpId="0" animBg="1"/>
      <p:bldP spid="29" grpId="0" animBg="1"/>
      <p:bldP spid="30" grpId="0"/>
      <p:bldP spid="32" grpId="0" animBg="1"/>
      <p:bldP spid="33" grpId="0" animBg="1"/>
      <p:bldP spid="4" grpId="0" animBg="1"/>
      <p:bldP spid="34" grpId="0" animBg="1"/>
      <p:bldP spid="35" grpId="0" animBg="1"/>
      <p:bldP spid="3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59D002F2-427F-C64B-B14D-60F1D9AA2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2400" y="2733675"/>
            <a:ext cx="9677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chemeClr val="bg1"/>
                </a:solidFill>
                <a:latin typeface="+mj-lt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41974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Karel’s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Grandpa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456" r="1038" b="1491"/>
          <a:stretch/>
        </p:blipFill>
        <p:spPr>
          <a:xfrm>
            <a:off x="83126" y="831275"/>
            <a:ext cx="8965871" cy="585453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6098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Karel’s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Grandpa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456" r="1038" b="1491"/>
          <a:stretch/>
        </p:blipFill>
        <p:spPr>
          <a:xfrm>
            <a:off x="2557464" y="896584"/>
            <a:ext cx="4203225" cy="27446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26FF98-E20C-0F43-8BE8-F2BE1D66989E}"/>
              </a:ext>
            </a:extLst>
          </p:cNvPr>
          <p:cNvSpPr/>
          <p:nvPr/>
        </p:nvSpPr>
        <p:spPr>
          <a:xfrm>
            <a:off x="2188689" y="3815555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urier" pitchFamily="2" charset="0"/>
              </a:rPr>
              <a:t>public void </a:t>
            </a:r>
            <a:r>
              <a:rPr lang="en-US" dirty="0">
                <a:latin typeface="Courier" pitchFamily="2" charset="0"/>
              </a:rPr>
              <a:t>run() {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drawHead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drawMouth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drawLabel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drawEyes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77969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drawHead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567" r="909" b="713"/>
          <a:stretch/>
        </p:blipFill>
        <p:spPr>
          <a:xfrm>
            <a:off x="83126" y="831273"/>
            <a:ext cx="8977747" cy="5890161"/>
          </a:xfrm>
          <a:prstGeom prst="rect">
            <a:avLst/>
          </a:prstGeom>
        </p:spPr>
      </p:pic>
      <p:sp>
        <p:nvSpPr>
          <p:cNvPr id="6" name="Donut 5"/>
          <p:cNvSpPr/>
          <p:nvPr/>
        </p:nvSpPr>
        <p:spPr>
          <a:xfrm>
            <a:off x="2561572" y="1487797"/>
            <a:ext cx="513568" cy="450937"/>
          </a:xfrm>
          <a:prstGeom prst="don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B8DC4F-E0DF-ED4D-AAE7-62D0177256B8}"/>
              </a:ext>
            </a:extLst>
          </p:cNvPr>
          <p:cNvSpPr txBox="1"/>
          <p:nvPr/>
        </p:nvSpPr>
        <p:spPr bwMode="auto">
          <a:xfrm>
            <a:off x="1583419" y="929623"/>
            <a:ext cx="116891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(x, y)?</a:t>
            </a:r>
          </a:p>
        </p:txBody>
      </p:sp>
    </p:spTree>
    <p:extLst>
      <p:ext uri="{BB962C8B-B14F-4D97-AF65-F5344CB8AC3E}">
        <p14:creationId xmlns:p14="http://schemas.microsoft.com/office/powerpoint/2010/main" val="1814752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F60AD77-EECC-7B41-9982-7D34CD3376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567" r="909" b="713"/>
          <a:stretch/>
        </p:blipFill>
        <p:spPr>
          <a:xfrm>
            <a:off x="83126" y="831273"/>
            <a:ext cx="8977747" cy="5890161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drawHead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()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0" y="3647483"/>
            <a:ext cx="4609578" cy="14674"/>
          </a:xfrm>
          <a:prstGeom prst="straightConnector1">
            <a:avLst/>
          </a:prstGeom>
          <a:ln w="508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50312" y="3181611"/>
            <a:ext cx="259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getWidth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()/2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743200" y="1707666"/>
            <a:ext cx="1866378" cy="14674"/>
          </a:xfrm>
          <a:prstGeom prst="straightConnector1">
            <a:avLst/>
          </a:prstGeom>
          <a:ln w="508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65753" y="1034134"/>
            <a:ext cx="3043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rect.getWidth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()/2</a:t>
            </a:r>
          </a:p>
        </p:txBody>
      </p:sp>
      <p:sp>
        <p:nvSpPr>
          <p:cNvPr id="10" name="Donut 9"/>
          <p:cNvSpPr/>
          <p:nvPr/>
        </p:nvSpPr>
        <p:spPr>
          <a:xfrm>
            <a:off x="2561572" y="1487797"/>
            <a:ext cx="513568" cy="450937"/>
          </a:xfrm>
          <a:prstGeom prst="don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5DC76D-BE90-FA49-953A-62DD8DB9F5A3}"/>
              </a:ext>
            </a:extLst>
          </p:cNvPr>
          <p:cNvSpPr txBox="1"/>
          <p:nvPr/>
        </p:nvSpPr>
        <p:spPr>
          <a:xfrm>
            <a:off x="1" y="5398466"/>
            <a:ext cx="9060872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2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headX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getWidth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()/2 -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rect.getWidth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/2;</a:t>
            </a:r>
          </a:p>
          <a:p>
            <a:pPr algn="ctr">
              <a:spcBef>
                <a:spcPts val="1200"/>
              </a:spcBef>
            </a:pPr>
            <a:r>
              <a:rPr lang="en-US" sz="2200" dirty="0">
                <a:latin typeface="+mj-lt"/>
                <a:cs typeface="Courier New" panose="02070309020205020404" pitchFamily="49" charset="0"/>
              </a:rPr>
              <a:t>or</a:t>
            </a:r>
          </a:p>
          <a:p>
            <a:pPr algn="ctr">
              <a:spcBef>
                <a:spcPts val="1200"/>
              </a:spcBef>
            </a:pPr>
            <a:r>
              <a:rPr lang="en-US" sz="2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headX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getWidth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 –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rect.getWidth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/2;</a:t>
            </a:r>
          </a:p>
          <a:p>
            <a:pPr algn="ctr"/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714C21-68EB-3244-BBE4-5390FB96EB92}"/>
              </a:ext>
            </a:extLst>
          </p:cNvPr>
          <p:cNvSpPr txBox="1"/>
          <p:nvPr/>
        </p:nvSpPr>
        <p:spPr bwMode="auto">
          <a:xfrm>
            <a:off x="6988677" y="2213331"/>
            <a:ext cx="83227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DA1B93B-3C4F-8B43-A036-A18A0DB4A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242175">
            <a:off x="5894294" y="2374858"/>
            <a:ext cx="1099691" cy="79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58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2304F1-31E5-0E43-BB08-B9B1CC587F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567" r="909" b="713"/>
          <a:stretch/>
        </p:blipFill>
        <p:spPr>
          <a:xfrm>
            <a:off x="83126" y="831273"/>
            <a:ext cx="8977747" cy="5890161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drawHead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28576" y="1087687"/>
            <a:ext cx="259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getHeight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/ 2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659683" y="824591"/>
            <a:ext cx="0" cy="2983321"/>
          </a:xfrm>
          <a:prstGeom prst="straightConnector1">
            <a:avLst/>
          </a:prstGeom>
          <a:ln w="508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818356" y="1653436"/>
            <a:ext cx="1" cy="2154476"/>
          </a:xfrm>
          <a:prstGeom prst="straightConnector1">
            <a:avLst/>
          </a:prstGeom>
          <a:ln w="508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Donut 14"/>
          <p:cNvSpPr/>
          <p:nvPr/>
        </p:nvSpPr>
        <p:spPr>
          <a:xfrm>
            <a:off x="2561572" y="1487797"/>
            <a:ext cx="513568" cy="450937"/>
          </a:xfrm>
          <a:prstGeom prst="don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4987" y="2316251"/>
            <a:ext cx="351371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rect.getHeight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/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AC973A-8A4A-9445-AE9A-B27474D9D1D0}"/>
              </a:ext>
            </a:extLst>
          </p:cNvPr>
          <p:cNvSpPr txBox="1"/>
          <p:nvPr/>
        </p:nvSpPr>
        <p:spPr>
          <a:xfrm>
            <a:off x="1" y="5398466"/>
            <a:ext cx="9060872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2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headY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getHeight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()/2 -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rect.getHeight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()/2;</a:t>
            </a:r>
          </a:p>
          <a:p>
            <a:pPr algn="ctr">
              <a:spcBef>
                <a:spcPts val="1200"/>
              </a:spcBef>
            </a:pPr>
            <a:r>
              <a:rPr lang="en-US" sz="2200" dirty="0">
                <a:latin typeface="+mj-lt"/>
                <a:cs typeface="Courier New" panose="02070309020205020404" pitchFamily="49" charset="0"/>
              </a:rPr>
              <a:t>or</a:t>
            </a:r>
          </a:p>
          <a:p>
            <a:pPr algn="ctr">
              <a:spcBef>
                <a:spcPts val="1200"/>
              </a:spcBef>
            </a:pPr>
            <a:r>
              <a:rPr lang="en-US" sz="2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headY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getHeight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 –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rect.getHeight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())/2;</a:t>
            </a:r>
          </a:p>
          <a:p>
            <a:pPr algn="ctr"/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086BDD-83EC-2643-A1F6-9E7BAA5294DF}"/>
              </a:ext>
            </a:extLst>
          </p:cNvPr>
          <p:cNvSpPr txBox="1"/>
          <p:nvPr/>
        </p:nvSpPr>
        <p:spPr bwMode="auto">
          <a:xfrm>
            <a:off x="6988677" y="2213331"/>
            <a:ext cx="83227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A53474B-E2FD-2E45-96E3-AE8CA5886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242175">
            <a:off x="5894294" y="2374858"/>
            <a:ext cx="1099691" cy="79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753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Karel’s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Grandpa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456" r="1038" b="1491"/>
          <a:stretch/>
        </p:blipFill>
        <p:spPr>
          <a:xfrm>
            <a:off x="2557464" y="896584"/>
            <a:ext cx="4203225" cy="27446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26FF98-E20C-0F43-8BE8-F2BE1D66989E}"/>
              </a:ext>
            </a:extLst>
          </p:cNvPr>
          <p:cNvSpPr/>
          <p:nvPr/>
        </p:nvSpPr>
        <p:spPr>
          <a:xfrm>
            <a:off x="2188689" y="3815555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urier" pitchFamily="2" charset="0"/>
              </a:rPr>
              <a:t>public void </a:t>
            </a:r>
            <a:r>
              <a:rPr lang="en-US" dirty="0">
                <a:latin typeface="Courier" pitchFamily="2" charset="0"/>
              </a:rPr>
              <a:t>run() {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drawHead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drawMouth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drawLabel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drawEyes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7A639-F33E-0043-97CD-E3198BE7B34B}"/>
              </a:ext>
            </a:extLst>
          </p:cNvPr>
          <p:cNvSpPr txBox="1"/>
          <p:nvPr/>
        </p:nvSpPr>
        <p:spPr bwMode="auto">
          <a:xfrm>
            <a:off x="2188689" y="4118834"/>
            <a:ext cx="4539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1192411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Constants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9B7A695-D969-7041-A3C8-E12366E6F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100" y="2214937"/>
            <a:ext cx="6781800" cy="35640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RobotFace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GraphicsProgram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The distance from the top of the head</a:t>
            </a:r>
            <a:b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* to the top of the mouth */</a:t>
            </a:r>
          </a:p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private static final int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MOUTH_Y_OFFSET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200;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drawHead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drawMouth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drawLabel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drawEyes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5466BB0F-F3F1-7E48-B7E5-AFC970E20EF1}"/>
              </a:ext>
            </a:extLst>
          </p:cNvPr>
          <p:cNvSpPr/>
          <p:nvPr/>
        </p:nvSpPr>
        <p:spPr>
          <a:xfrm>
            <a:off x="1292352" y="3190297"/>
            <a:ext cx="353568" cy="451104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6D7E36-F4EB-4A42-B495-C78E8C56EF11}"/>
              </a:ext>
            </a:extLst>
          </p:cNvPr>
          <p:cNvSpPr txBox="1"/>
          <p:nvPr/>
        </p:nvSpPr>
        <p:spPr bwMode="auto">
          <a:xfrm>
            <a:off x="512064" y="999220"/>
            <a:ext cx="7045518" cy="1215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Once </a:t>
            </a:r>
            <a:r>
              <a:rPr lang="en-US" sz="2100" b="1" i="1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constants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are defined, they cannot be changed anywhere.</a:t>
            </a:r>
          </a:p>
          <a:p>
            <a:pPr algn="l">
              <a:spcBef>
                <a:spcPts val="1200"/>
              </a:spcBef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Constants might have a lot of syntax, but they are </a:t>
            </a:r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easy to use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.</a:t>
            </a:r>
          </a:p>
          <a:p>
            <a:pPr algn="l"/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000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Reusing Variables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059" y="4441905"/>
            <a:ext cx="5067300" cy="20244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059" y="913110"/>
            <a:ext cx="5067300" cy="1930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0" name="Picture 2" descr="mage result for big red 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6780"/>
            <a:ext cx="1823059" cy="182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ge result for big green checkmar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" y="4544847"/>
            <a:ext cx="1772259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98276" y="3196830"/>
            <a:ext cx="81168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You only need to tell Java the </a:t>
            </a:r>
            <a:r>
              <a:rPr lang="en-US" sz="3600" u="sng" dirty="0">
                <a:solidFill>
                  <a:srgbClr val="7030A0"/>
                </a:solidFill>
                <a:latin typeface="+mj-lt"/>
              </a:rPr>
              <a:t>type</a:t>
            </a:r>
            <a:r>
              <a:rPr lang="en-US" sz="3600" dirty="0">
                <a:latin typeface="+mj-lt"/>
              </a:rPr>
              <a:t> of a variable once.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61BD5B-8D85-DF4C-AAEF-C0DD65743FB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5249" y="2086975"/>
            <a:ext cx="1001082" cy="1001082"/>
          </a:xfrm>
          <a:prstGeom prst="rect">
            <a:avLst/>
          </a:prstGeom>
        </p:spPr>
      </p:pic>
      <p:sp>
        <p:nvSpPr>
          <p:cNvPr id="10" name="Oval Callout 9">
            <a:extLst>
              <a:ext uri="{FF2B5EF4-FFF2-40B4-BE49-F238E27FC236}">
                <a16:creationId xmlns:a16="http://schemas.microsoft.com/office/drawing/2014/main" id="{48540788-79A2-CB41-AE63-D179CA9ED6AC}"/>
              </a:ext>
            </a:extLst>
          </p:cNvPr>
          <p:cNvSpPr/>
          <p:nvPr/>
        </p:nvSpPr>
        <p:spPr>
          <a:xfrm>
            <a:off x="6094574" y="2031337"/>
            <a:ext cx="2912665" cy="1101466"/>
          </a:xfrm>
          <a:prstGeom prst="wedgeEllipseCallout">
            <a:avLst>
              <a:gd name="adj1" fmla="val -61652"/>
              <a:gd name="adj2" fmla="val 6153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ndale Mono" panose="020B0509000000000004" pitchFamily="49" charset="0"/>
                <a:ea typeface=""/>
                <a:cs typeface=""/>
              </a:rPr>
              <a:t>Duplicate variable counter</a:t>
            </a:r>
          </a:p>
        </p:txBody>
      </p:sp>
    </p:spTree>
    <p:extLst>
      <p:ext uri="{BB962C8B-B14F-4D97-AF65-F5344CB8AC3E}">
        <p14:creationId xmlns:p14="http://schemas.microsoft.com/office/powerpoint/2010/main" val="2375465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drawMouth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4383"/>
            <a:ext cx="9144000" cy="596242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5441306" y="1958570"/>
            <a:ext cx="0" cy="2417523"/>
          </a:xfrm>
          <a:prstGeom prst="straightConnector1">
            <a:avLst/>
          </a:prstGeom>
          <a:ln w="508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1F623FA-7153-5842-BD0B-D023253D2E96}"/>
              </a:ext>
            </a:extLst>
          </p:cNvPr>
          <p:cNvSpPr/>
          <p:nvPr/>
        </p:nvSpPr>
        <p:spPr>
          <a:xfrm>
            <a:off x="329501" y="1043609"/>
            <a:ext cx="84849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The distance from the top of the head to the top of the mouth */</a:t>
            </a:r>
          </a:p>
          <a:p>
            <a:pPr lvl="0"/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static final int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MOUTH_Y_OFFSET 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200;</a:t>
            </a:r>
          </a:p>
        </p:txBody>
      </p:sp>
    </p:spTree>
    <p:extLst>
      <p:ext uri="{BB962C8B-B14F-4D97-AF65-F5344CB8AC3E}">
        <p14:creationId xmlns:p14="http://schemas.microsoft.com/office/powerpoint/2010/main" val="1216062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8E4A82B3-7F52-A94D-AFD1-AE5FF2AE5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76" y="797391"/>
            <a:ext cx="8596884" cy="5664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t"/>
          <a:lstStyle/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RobotFace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GraphicsProgram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private static final int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MOUTH_Y_OFFSET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200;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...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more constants, hidden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drawMouth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...;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...;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mouthX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...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mouthY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????????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mouth =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mouthX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mouthY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MOUTH_WIDTH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MOUTH_HEIGHT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?????????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?????????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...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more code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drawMouth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AE332D-44A5-794E-96D5-80015099B2D5}"/>
              </a:ext>
            </a:extLst>
          </p:cNvPr>
          <p:cNvSpPr txBox="1"/>
          <p:nvPr/>
        </p:nvSpPr>
        <p:spPr bwMode="auto">
          <a:xfrm>
            <a:off x="193061" y="5996787"/>
            <a:ext cx="541391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marL="457200" indent="-457200" algn="l">
              <a:buAutoNum type="arabicParenBoth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Calculate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mouthY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 algn="l">
              <a:buAutoNum type="arabicParenBoth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Add the black filled in mouth to canvas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019F6F-1447-BB42-8E6A-D0D4726EFE10}"/>
              </a:ext>
            </a:extLst>
          </p:cNvPr>
          <p:cNvSpPr txBox="1"/>
          <p:nvPr/>
        </p:nvSpPr>
        <p:spPr bwMode="auto">
          <a:xfrm>
            <a:off x="5913874" y="3729894"/>
            <a:ext cx="1636987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headX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headY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206876B-2BD1-9F44-9045-A0D4640030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01" t="14148" r="29601" b="13466"/>
          <a:stretch/>
        </p:blipFill>
        <p:spPr>
          <a:xfrm>
            <a:off x="6539788" y="4108704"/>
            <a:ext cx="2276391" cy="2633472"/>
          </a:xfrm>
          <a:prstGeom prst="rect">
            <a:avLst/>
          </a:prstGeom>
        </p:spPr>
      </p:pic>
      <p:sp>
        <p:nvSpPr>
          <p:cNvPr id="33" name="Donut 32">
            <a:extLst>
              <a:ext uri="{FF2B5EF4-FFF2-40B4-BE49-F238E27FC236}">
                <a16:creationId xmlns:a16="http://schemas.microsoft.com/office/drawing/2014/main" id="{BC7A197A-DE32-D84B-A8C2-0C87DA239E0A}"/>
              </a:ext>
            </a:extLst>
          </p:cNvPr>
          <p:cNvSpPr/>
          <p:nvPr/>
        </p:nvSpPr>
        <p:spPr>
          <a:xfrm>
            <a:off x="6999528" y="5481453"/>
            <a:ext cx="219456" cy="231854"/>
          </a:xfrm>
          <a:prstGeom prst="don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1CF317-4799-5F4B-B27B-CC977342F435}"/>
              </a:ext>
            </a:extLst>
          </p:cNvPr>
          <p:cNvSpPr txBox="1"/>
          <p:nvPr/>
        </p:nvSpPr>
        <p:spPr bwMode="auto">
          <a:xfrm>
            <a:off x="6638205" y="4794866"/>
            <a:ext cx="1082083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mouthX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mouthY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)?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1918E83-92F3-154A-9946-0D678A58113F}"/>
              </a:ext>
            </a:extLst>
          </p:cNvPr>
          <p:cNvCxnSpPr>
            <a:cxnSpLocks/>
          </p:cNvCxnSpPr>
          <p:nvPr/>
        </p:nvCxnSpPr>
        <p:spPr>
          <a:xfrm>
            <a:off x="8234571" y="4068448"/>
            <a:ext cx="0" cy="1524737"/>
          </a:xfrm>
          <a:prstGeom prst="straightConnector1">
            <a:avLst/>
          </a:prstGeom>
          <a:ln w="381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9819A22-D796-454D-94E9-30F76AC78A4B}"/>
              </a:ext>
            </a:extLst>
          </p:cNvPr>
          <p:cNvSpPr txBox="1"/>
          <p:nvPr/>
        </p:nvSpPr>
        <p:spPr bwMode="auto">
          <a:xfrm rot="5400000">
            <a:off x="7520649" y="4534130"/>
            <a:ext cx="19127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MOUTH_Y_OFFSET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1D88BE9-C8AE-D44A-A7C8-6C8EBE2229FA}"/>
              </a:ext>
            </a:extLst>
          </p:cNvPr>
          <p:cNvSpPr/>
          <p:nvPr/>
        </p:nvSpPr>
        <p:spPr>
          <a:xfrm>
            <a:off x="6501045" y="4068448"/>
            <a:ext cx="137160" cy="137160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2557045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D7B2AED6-6EC1-3440-9562-AA366EB073E6}"/>
              </a:ext>
            </a:extLst>
          </p:cNvPr>
          <p:cNvSpPr txBox="1"/>
          <p:nvPr/>
        </p:nvSpPr>
        <p:spPr bwMode="auto">
          <a:xfrm>
            <a:off x="5913874" y="3729894"/>
            <a:ext cx="1636987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headX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headY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E4A82B3-7F52-A94D-AFD1-AE5FF2AE5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76" y="797391"/>
            <a:ext cx="8596884" cy="5664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t"/>
          <a:lstStyle/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RobotFace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GraphicsProgram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private static final int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MOUTH_Y_OFFSET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200;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...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more constants, hidden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drawMouth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...;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...;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mouthX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...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mouthY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????????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mouth =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mouthX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mouthY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MOUTH_WIDTH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MOUTH_HEIGHT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?????????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?????????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...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more code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drawMouth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52D8F7-043B-4944-97B0-E22B3D2A8B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01" t="14148" r="29601" b="13466"/>
          <a:stretch/>
        </p:blipFill>
        <p:spPr>
          <a:xfrm>
            <a:off x="6539788" y="4108704"/>
            <a:ext cx="2276391" cy="2633472"/>
          </a:xfrm>
          <a:prstGeom prst="rect">
            <a:avLst/>
          </a:prstGeom>
        </p:spPr>
      </p:pic>
      <p:sp>
        <p:nvSpPr>
          <p:cNvPr id="13" name="Donut 12">
            <a:extLst>
              <a:ext uri="{FF2B5EF4-FFF2-40B4-BE49-F238E27FC236}">
                <a16:creationId xmlns:a16="http://schemas.microsoft.com/office/drawing/2014/main" id="{C3953745-8738-0342-91EF-A29763F6DA1B}"/>
              </a:ext>
            </a:extLst>
          </p:cNvPr>
          <p:cNvSpPr/>
          <p:nvPr/>
        </p:nvSpPr>
        <p:spPr>
          <a:xfrm>
            <a:off x="6999528" y="5481453"/>
            <a:ext cx="219456" cy="231854"/>
          </a:xfrm>
          <a:prstGeom prst="don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7D115B2-E63C-2F47-AAB6-CF1887535791}"/>
              </a:ext>
            </a:extLst>
          </p:cNvPr>
          <p:cNvCxnSpPr>
            <a:cxnSpLocks/>
          </p:cNvCxnSpPr>
          <p:nvPr/>
        </p:nvCxnSpPr>
        <p:spPr>
          <a:xfrm>
            <a:off x="8234571" y="4068448"/>
            <a:ext cx="0" cy="1524737"/>
          </a:xfrm>
          <a:prstGeom prst="straightConnector1">
            <a:avLst/>
          </a:prstGeom>
          <a:ln w="381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66FD37E-A271-3C4D-A1F3-2AA649FA6FDD}"/>
              </a:ext>
            </a:extLst>
          </p:cNvPr>
          <p:cNvSpPr txBox="1"/>
          <p:nvPr/>
        </p:nvSpPr>
        <p:spPr bwMode="auto">
          <a:xfrm rot="5400000">
            <a:off x="7520649" y="4534130"/>
            <a:ext cx="19127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MOUTH_Y_OFFSET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1141641-2964-DA45-B9D5-E2D280B2D20E}"/>
              </a:ext>
            </a:extLst>
          </p:cNvPr>
          <p:cNvSpPr/>
          <p:nvPr/>
        </p:nvSpPr>
        <p:spPr>
          <a:xfrm>
            <a:off x="6501045" y="4068448"/>
            <a:ext cx="137160" cy="137160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C79763-4008-D84C-9857-0A98B39C2B11}"/>
              </a:ext>
            </a:extLst>
          </p:cNvPr>
          <p:cNvSpPr txBox="1"/>
          <p:nvPr/>
        </p:nvSpPr>
        <p:spPr bwMode="auto">
          <a:xfrm>
            <a:off x="3243072" y="3227812"/>
            <a:ext cx="3023585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MOUTH_Y_OFFSET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2F0D5F-C239-6048-A13A-9B57E7A8E57F}"/>
              </a:ext>
            </a:extLst>
          </p:cNvPr>
          <p:cNvSpPr txBox="1"/>
          <p:nvPr/>
        </p:nvSpPr>
        <p:spPr bwMode="auto">
          <a:xfrm>
            <a:off x="1286256" y="4974700"/>
            <a:ext cx="1542410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add(mouth);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7169F7-AC2D-EF45-9DC3-D825F198AA9B}"/>
              </a:ext>
            </a:extLst>
          </p:cNvPr>
          <p:cNvSpPr txBox="1"/>
          <p:nvPr/>
        </p:nvSpPr>
        <p:spPr bwMode="auto">
          <a:xfrm>
            <a:off x="1286256" y="4628180"/>
            <a:ext cx="2900153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mouth.setFilled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(true);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7B8E80-2C11-654D-AC4D-3AACB6399FD6}"/>
              </a:ext>
            </a:extLst>
          </p:cNvPr>
          <p:cNvSpPr txBox="1"/>
          <p:nvPr/>
        </p:nvSpPr>
        <p:spPr bwMode="auto">
          <a:xfrm>
            <a:off x="193061" y="5996787"/>
            <a:ext cx="541391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marL="457200" indent="-457200" algn="l">
              <a:buAutoNum type="arabicParenBoth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Calculate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mouthY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 algn="l">
              <a:buAutoNum type="arabicParenBoth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Add the black filled in mouth to canvas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DE58C4-EE19-8746-B94C-F3CDD94784EF}"/>
              </a:ext>
            </a:extLst>
          </p:cNvPr>
          <p:cNvSpPr txBox="1"/>
          <p:nvPr/>
        </p:nvSpPr>
        <p:spPr bwMode="auto">
          <a:xfrm>
            <a:off x="6638205" y="4794866"/>
            <a:ext cx="1082083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mouthX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mouthY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)?</a:t>
            </a:r>
          </a:p>
        </p:txBody>
      </p:sp>
    </p:spTree>
    <p:extLst>
      <p:ext uri="{BB962C8B-B14F-4D97-AF65-F5344CB8AC3E}">
        <p14:creationId xmlns:p14="http://schemas.microsoft.com/office/powerpoint/2010/main" val="176435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Karel’s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Grandpa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456" r="1038" b="1491"/>
          <a:stretch/>
        </p:blipFill>
        <p:spPr>
          <a:xfrm>
            <a:off x="2557464" y="896584"/>
            <a:ext cx="4203225" cy="27446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26FF98-E20C-0F43-8BE8-F2BE1D66989E}"/>
              </a:ext>
            </a:extLst>
          </p:cNvPr>
          <p:cNvSpPr/>
          <p:nvPr/>
        </p:nvSpPr>
        <p:spPr>
          <a:xfrm>
            <a:off x="2188689" y="3815555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urier" pitchFamily="2" charset="0"/>
              </a:rPr>
              <a:t>public void </a:t>
            </a:r>
            <a:r>
              <a:rPr lang="en-US" dirty="0">
                <a:latin typeface="Courier" pitchFamily="2" charset="0"/>
              </a:rPr>
              <a:t>run() {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drawHead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drawMouth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drawLabel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drawEyes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7A639-F33E-0043-97CD-E3198BE7B34B}"/>
              </a:ext>
            </a:extLst>
          </p:cNvPr>
          <p:cNvSpPr txBox="1"/>
          <p:nvPr/>
        </p:nvSpPr>
        <p:spPr bwMode="auto">
          <a:xfrm>
            <a:off x="2188689" y="4118834"/>
            <a:ext cx="4539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✓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096A55-10DF-E54E-BB90-88B5FB0D7303}"/>
              </a:ext>
            </a:extLst>
          </p:cNvPr>
          <p:cNvSpPr txBox="1"/>
          <p:nvPr/>
        </p:nvSpPr>
        <p:spPr bwMode="auto">
          <a:xfrm>
            <a:off x="2188689" y="4532084"/>
            <a:ext cx="4539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4212319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9572" name="Group 4"/>
          <p:cNvGrpSpPr>
            <a:grpSpLocks/>
          </p:cNvGrpSpPr>
          <p:nvPr/>
        </p:nvGrpSpPr>
        <p:grpSpPr bwMode="auto">
          <a:xfrm>
            <a:off x="2311400" y="4997450"/>
            <a:ext cx="4521200" cy="1606550"/>
            <a:chOff x="1424" y="3072"/>
            <a:chExt cx="2848" cy="1012"/>
          </a:xfrm>
        </p:grpSpPr>
        <p:pic>
          <p:nvPicPr>
            <p:cNvPr id="749573" name="Picture 5" descr="ShortGraphicsWindo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3084"/>
              <a:ext cx="2845" cy="10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9574" name="Text Box 6"/>
            <p:cNvSpPr txBox="1">
              <a:spLocks noChangeArrowheads="1"/>
            </p:cNvSpPr>
            <p:nvPr/>
          </p:nvSpPr>
          <p:spPr bwMode="auto">
            <a:xfrm>
              <a:off x="1471" y="3072"/>
              <a:ext cx="280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Helvetica" charset="0"/>
                </a:rPr>
                <a:t>HelloProgram</a:t>
              </a:r>
            </a:p>
          </p:txBody>
        </p:sp>
      </p:grp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GLabel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9" name="Group 4"/>
          <p:cNvGrpSpPr>
            <a:grpSpLocks/>
          </p:cNvGrpSpPr>
          <p:nvPr/>
        </p:nvGrpSpPr>
        <p:grpSpPr bwMode="auto">
          <a:xfrm>
            <a:off x="2311400" y="4997450"/>
            <a:ext cx="4521200" cy="1606550"/>
            <a:chOff x="1424" y="3072"/>
            <a:chExt cx="2848" cy="1012"/>
          </a:xfrm>
        </p:grpSpPr>
        <p:pic>
          <p:nvPicPr>
            <p:cNvPr id="10" name="Picture 5" descr="ShortGraphicsWindo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3084"/>
              <a:ext cx="2845" cy="10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 Box 6"/>
            <p:cNvSpPr txBox="1">
              <a:spLocks noChangeArrowheads="1"/>
            </p:cNvSpPr>
            <p:nvPr/>
          </p:nvSpPr>
          <p:spPr bwMode="auto">
            <a:xfrm>
              <a:off x="1471" y="3072"/>
              <a:ext cx="280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Helvetica" charset="0"/>
                </a:rPr>
                <a:t>HelloProgram</a:t>
              </a:r>
            </a:p>
          </p:txBody>
        </p:sp>
      </p:grp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3098994" y="5797794"/>
            <a:ext cx="2438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200" b="0" dirty="0">
                <a:solidFill>
                  <a:srgbClr val="FF0000"/>
                </a:solidFill>
                <a:latin typeface="Helvetica" charset="0"/>
              </a:rPr>
              <a:t>hello, world</a:t>
            </a:r>
            <a:endParaRPr lang="en-US" sz="3200" b="0" dirty="0">
              <a:solidFill>
                <a:srgbClr val="FF0000"/>
              </a:solidFill>
              <a:latin typeface="Charcoal CY" charset="0"/>
            </a:endParaRP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ADAD4EC8-34BA-C544-A899-BFEFE5A8E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229600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>
                <a:latin typeface="+mj-lt"/>
              </a:rPr>
              <a:t>A variable that represents text.</a:t>
            </a:r>
          </a:p>
        </p:txBody>
      </p:sp>
      <p:sp>
        <p:nvSpPr>
          <p:cNvPr id="18" name="Text Box 9">
            <a:extLst>
              <a:ext uri="{FF2B5EF4-FFF2-40B4-BE49-F238E27FC236}">
                <a16:creationId xmlns:a16="http://schemas.microsoft.com/office/drawing/2014/main" id="{808461C5-9165-CC46-AFED-C7B449208E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019" y="1795035"/>
            <a:ext cx="8077200" cy="292387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HelloProgram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solidFill>
                  <a:srgbClr val="660066"/>
                </a:solidFill>
                <a:latin typeface="Courier" charset="0"/>
                <a:ea typeface="Courier" charset="0"/>
                <a:cs typeface="Courier" charset="0"/>
              </a:rPr>
              <a:t>extends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GraphicsProgram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latin typeface="Courier" pitchFamily="2" charset="0"/>
              </a:rPr>
              <a:t>{</a:t>
            </a:r>
          </a:p>
          <a:p>
            <a:pPr lvl="1"/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sz="2000" dirty="0">
                <a:latin typeface="Courier"/>
                <a:cs typeface="Courier"/>
              </a:rPr>
              <a:t> run() {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err="1">
                <a:latin typeface="Courier"/>
                <a:cs typeface="Courier"/>
              </a:rPr>
              <a:t>GLabel</a:t>
            </a:r>
            <a:r>
              <a:rPr lang="en-US" sz="2000" dirty="0">
                <a:latin typeface="Courier"/>
                <a:cs typeface="Courier"/>
              </a:rPr>
              <a:t> label = 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new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err="1">
                <a:latin typeface="Courier"/>
                <a:cs typeface="Courier"/>
              </a:rPr>
              <a:t>GLabel</a:t>
            </a:r>
            <a:r>
              <a:rPr lang="en-US" sz="2000" dirty="0">
                <a:latin typeface="Courier"/>
                <a:cs typeface="Courier"/>
              </a:rPr>
              <a:t>(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         ”hello, world”, 100, 75);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err="1">
                <a:latin typeface="Courier"/>
                <a:cs typeface="Courier"/>
              </a:rPr>
              <a:t>label.setFont</a:t>
            </a:r>
            <a:r>
              <a:rPr lang="en-US" sz="2000" dirty="0">
                <a:latin typeface="Courier"/>
                <a:cs typeface="Courier"/>
              </a:rPr>
              <a:t>(“SansSerif-36”);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err="1">
                <a:latin typeface="Courier"/>
                <a:cs typeface="Courier"/>
              </a:rPr>
              <a:t>label.setColor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dirty="0" err="1">
                <a:latin typeface="Courier"/>
                <a:cs typeface="Courier"/>
              </a:rPr>
              <a:t>Color.</a:t>
            </a:r>
            <a:r>
              <a:rPr lang="en-US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RED</a:t>
            </a:r>
            <a:r>
              <a:rPr lang="en-US" sz="2000" dirty="0">
                <a:latin typeface="Courier"/>
                <a:cs typeface="Courier"/>
              </a:rPr>
              <a:t>);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	add(label);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}</a:t>
            </a:r>
          </a:p>
          <a:p>
            <a:r>
              <a:rPr lang="en-US" sz="2000" dirty="0">
                <a:latin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825696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1F22316-0D7C-494A-8044-1E1010DFD054}"/>
              </a:ext>
            </a:extLst>
          </p:cNvPr>
          <p:cNvSpPr/>
          <p:nvPr/>
        </p:nvSpPr>
        <p:spPr>
          <a:xfrm>
            <a:off x="4888992" y="2828544"/>
            <a:ext cx="459426" cy="2804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9FB8CF-7474-6A45-AA38-9E62BB2D948F}"/>
              </a:ext>
            </a:extLst>
          </p:cNvPr>
          <p:cNvSpPr/>
          <p:nvPr/>
        </p:nvSpPr>
        <p:spPr>
          <a:xfrm>
            <a:off x="5598354" y="2828544"/>
            <a:ext cx="353568" cy="280416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grpSp>
        <p:nvGrpSpPr>
          <p:cNvPr id="749572" name="Group 4"/>
          <p:cNvGrpSpPr>
            <a:grpSpLocks/>
          </p:cNvGrpSpPr>
          <p:nvPr/>
        </p:nvGrpSpPr>
        <p:grpSpPr bwMode="auto">
          <a:xfrm>
            <a:off x="2311400" y="4997450"/>
            <a:ext cx="4521200" cy="1606550"/>
            <a:chOff x="1424" y="3072"/>
            <a:chExt cx="2848" cy="1012"/>
          </a:xfrm>
        </p:grpSpPr>
        <p:pic>
          <p:nvPicPr>
            <p:cNvPr id="749573" name="Picture 5" descr="ShortGraphicsWindo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3084"/>
              <a:ext cx="2845" cy="10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9574" name="Text Box 6"/>
            <p:cNvSpPr txBox="1">
              <a:spLocks noChangeArrowheads="1"/>
            </p:cNvSpPr>
            <p:nvPr/>
          </p:nvSpPr>
          <p:spPr bwMode="auto">
            <a:xfrm>
              <a:off x="1471" y="3072"/>
              <a:ext cx="280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Helvetica" charset="0"/>
                </a:rPr>
                <a:t>HelloProgram</a:t>
              </a:r>
            </a:p>
          </p:txBody>
        </p:sp>
      </p:grp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GLabel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9" name="Group 4"/>
          <p:cNvGrpSpPr>
            <a:grpSpLocks/>
          </p:cNvGrpSpPr>
          <p:nvPr/>
        </p:nvGrpSpPr>
        <p:grpSpPr bwMode="auto">
          <a:xfrm>
            <a:off x="2311400" y="4997450"/>
            <a:ext cx="4521200" cy="1606550"/>
            <a:chOff x="1424" y="3072"/>
            <a:chExt cx="2848" cy="1012"/>
          </a:xfrm>
        </p:grpSpPr>
        <p:pic>
          <p:nvPicPr>
            <p:cNvPr id="10" name="Picture 5" descr="ShortGraphicsWindo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3084"/>
              <a:ext cx="2845" cy="10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 Box 6"/>
            <p:cNvSpPr txBox="1">
              <a:spLocks noChangeArrowheads="1"/>
            </p:cNvSpPr>
            <p:nvPr/>
          </p:nvSpPr>
          <p:spPr bwMode="auto">
            <a:xfrm>
              <a:off x="1471" y="3072"/>
              <a:ext cx="280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Helvetica" charset="0"/>
                </a:rPr>
                <a:t>HelloProgram</a:t>
              </a:r>
            </a:p>
          </p:txBody>
        </p:sp>
      </p:grp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3098994" y="5797794"/>
            <a:ext cx="2438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200" b="0" dirty="0">
                <a:solidFill>
                  <a:srgbClr val="FF0000"/>
                </a:solidFill>
                <a:latin typeface="Helvetica" charset="0"/>
              </a:rPr>
              <a:t>hello, world</a:t>
            </a:r>
            <a:endParaRPr lang="en-US" sz="3200" b="0" dirty="0">
              <a:solidFill>
                <a:srgbClr val="FF0000"/>
              </a:solidFill>
              <a:latin typeface="Charcoal CY" charset="0"/>
            </a:endParaRPr>
          </a:p>
        </p:txBody>
      </p:sp>
      <p:cxnSp>
        <p:nvCxnSpPr>
          <p:cNvPr id="3" name="Straight Arrow Connector 2"/>
          <p:cNvCxnSpPr>
            <a:cxnSpLocks/>
          </p:cNvCxnSpPr>
          <p:nvPr/>
        </p:nvCxnSpPr>
        <p:spPr>
          <a:xfrm flipH="1" flipV="1">
            <a:off x="2311287" y="5922049"/>
            <a:ext cx="914400" cy="1827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215002" y="5185775"/>
            <a:ext cx="0" cy="73152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353275" y="5316961"/>
            <a:ext cx="977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75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386013" y="5878123"/>
            <a:ext cx="977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+mj-lt"/>
              </a:rPr>
              <a:t>100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ADAD4EC8-34BA-C544-A899-BFEFE5A8E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229600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>
                <a:latin typeface="+mj-lt"/>
              </a:rPr>
              <a:t>A variable that represents text.</a:t>
            </a:r>
          </a:p>
        </p:txBody>
      </p:sp>
      <p:sp>
        <p:nvSpPr>
          <p:cNvPr id="18" name="Text Box 9">
            <a:extLst>
              <a:ext uri="{FF2B5EF4-FFF2-40B4-BE49-F238E27FC236}">
                <a16:creationId xmlns:a16="http://schemas.microsoft.com/office/drawing/2014/main" id="{808461C5-9165-CC46-AFED-C7B449208E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019" y="1795035"/>
            <a:ext cx="8077200" cy="292387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HelloProgram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solidFill>
                  <a:srgbClr val="660066"/>
                </a:solidFill>
                <a:latin typeface="Courier" charset="0"/>
                <a:ea typeface="Courier" charset="0"/>
                <a:cs typeface="Courier" charset="0"/>
              </a:rPr>
              <a:t>extends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GraphicsProgram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latin typeface="Courier" pitchFamily="2" charset="0"/>
              </a:rPr>
              <a:t>{</a:t>
            </a:r>
          </a:p>
          <a:p>
            <a:pPr lvl="1"/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sz="2000" dirty="0">
                <a:latin typeface="Courier"/>
                <a:cs typeface="Courier"/>
              </a:rPr>
              <a:t> run() {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err="1">
                <a:latin typeface="Courier"/>
                <a:cs typeface="Courier"/>
              </a:rPr>
              <a:t>GLabel</a:t>
            </a:r>
            <a:r>
              <a:rPr lang="en-US" sz="2000" dirty="0">
                <a:latin typeface="Courier"/>
                <a:cs typeface="Courier"/>
              </a:rPr>
              <a:t> label = 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new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err="1">
                <a:latin typeface="Courier"/>
                <a:cs typeface="Courier"/>
              </a:rPr>
              <a:t>GLabel</a:t>
            </a:r>
            <a:r>
              <a:rPr lang="en-US" sz="2000" dirty="0">
                <a:latin typeface="Courier"/>
                <a:cs typeface="Courier"/>
              </a:rPr>
              <a:t>(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         ”hello, world”, 100, 75);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err="1">
                <a:latin typeface="Courier"/>
                <a:cs typeface="Courier"/>
              </a:rPr>
              <a:t>label.setFont</a:t>
            </a:r>
            <a:r>
              <a:rPr lang="en-US" sz="2000" dirty="0">
                <a:latin typeface="Courier"/>
                <a:cs typeface="Courier"/>
              </a:rPr>
              <a:t>(“SansSerif-36”);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err="1">
                <a:latin typeface="Courier"/>
                <a:cs typeface="Courier"/>
              </a:rPr>
              <a:t>label.setColor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dirty="0" err="1">
                <a:latin typeface="Courier"/>
                <a:cs typeface="Courier"/>
              </a:rPr>
              <a:t>Color.</a:t>
            </a:r>
            <a:r>
              <a:rPr lang="en-US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RED</a:t>
            </a:r>
            <a:r>
              <a:rPr lang="en-US" sz="2000" dirty="0">
                <a:latin typeface="Courier"/>
                <a:cs typeface="Courier"/>
              </a:rPr>
              <a:t>);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	add(label);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}</a:t>
            </a:r>
          </a:p>
          <a:p>
            <a:r>
              <a:rPr lang="en-US" sz="2000" dirty="0">
                <a:latin typeface="Courier New" charset="0"/>
              </a:rPr>
              <a:t>}</a:t>
            </a:r>
          </a:p>
        </p:txBody>
      </p:sp>
      <p:sp>
        <p:nvSpPr>
          <p:cNvPr id="19" name="Text Box 7">
            <a:extLst>
              <a:ext uri="{FF2B5EF4-FFF2-40B4-BE49-F238E27FC236}">
                <a16:creationId xmlns:a16="http://schemas.microsoft.com/office/drawing/2014/main" id="{5D5F4908-E24B-0643-8649-B213294361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3575" y="5908403"/>
            <a:ext cx="2065606" cy="3693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 sz="3200" b="0" dirty="0">
              <a:solidFill>
                <a:srgbClr val="FF0000"/>
              </a:solidFill>
              <a:latin typeface="Charcoal C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4286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A537EFA-2DCE-DA49-BAA1-58715436EA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456" r="1038" b="1491"/>
          <a:stretch/>
        </p:blipFill>
        <p:spPr>
          <a:xfrm>
            <a:off x="83126" y="831275"/>
            <a:ext cx="8965871" cy="5854535"/>
          </a:xfrm>
          <a:prstGeom prst="rect">
            <a:avLst/>
          </a:prstGeom>
          <a:ln>
            <a:noFill/>
          </a:ln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drawLabel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()</a:t>
            </a: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3505284" y="722235"/>
            <a:ext cx="0" cy="375045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F3CAB71-CE6C-0D46-9991-A687A436B7C8}"/>
              </a:ext>
            </a:extLst>
          </p:cNvPr>
          <p:cNvSpPr/>
          <p:nvPr/>
        </p:nvSpPr>
        <p:spPr>
          <a:xfrm>
            <a:off x="3291840" y="2097024"/>
            <a:ext cx="2487168" cy="1054024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049785-C4A0-394A-A05A-802D0251CFD3}"/>
              </a:ext>
            </a:extLst>
          </p:cNvPr>
          <p:cNvSpPr/>
          <p:nvPr/>
        </p:nvSpPr>
        <p:spPr>
          <a:xfrm>
            <a:off x="189227" y="6026725"/>
            <a:ext cx="87536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The distance from the top of the screen to the base of the label */</a:t>
            </a:r>
          </a:p>
          <a:p>
            <a:pPr lvl="0"/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static final int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LABEL_Y 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50;</a:t>
            </a:r>
          </a:p>
        </p:txBody>
      </p:sp>
    </p:spTree>
    <p:extLst>
      <p:ext uri="{BB962C8B-B14F-4D97-AF65-F5344CB8AC3E}">
        <p14:creationId xmlns:p14="http://schemas.microsoft.com/office/powerpoint/2010/main" val="16855958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8E4A82B3-7F52-A94D-AFD1-AE5FF2AE5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76" y="797391"/>
            <a:ext cx="8596884" cy="5664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t"/>
          <a:lstStyle/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RobotFace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GraphicsProgram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/* The distance from the top of the screen</a:t>
            </a:r>
            <a:b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*   to the base of the label */</a:t>
            </a:r>
          </a:p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private static final int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LABEL_Y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50;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... 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drawLabel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lvl="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label =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"Robot Face"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label.setFont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”Times New Roman-50"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/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/*  Put the label on the canvas</a:t>
            </a:r>
          </a:p>
          <a:p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*  in the right place</a:t>
            </a:r>
          </a:p>
          <a:p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*/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...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more code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drawLabel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005F5F-2964-984E-AF00-EC91ABD70D5B}"/>
              </a:ext>
            </a:extLst>
          </p:cNvPr>
          <p:cNvGrpSpPr>
            <a:grpSpLocks noChangeAspect="1"/>
          </p:cNvGrpSpPr>
          <p:nvPr/>
        </p:nvGrpSpPr>
        <p:grpSpPr>
          <a:xfrm>
            <a:off x="4532049" y="4869911"/>
            <a:ext cx="2782025" cy="1816607"/>
            <a:chOff x="83126" y="831275"/>
            <a:chExt cx="8965871" cy="5854535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9B85855-2CF6-F646-9D73-CBBAC9679D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" t="456" r="1038" b="1491"/>
            <a:stretch/>
          </p:blipFill>
          <p:spPr>
            <a:xfrm>
              <a:off x="83126" y="831275"/>
              <a:ext cx="8965871" cy="58545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5AEE01F-2FED-984E-AE81-F95F495ACD69}"/>
                </a:ext>
              </a:extLst>
            </p:cNvPr>
            <p:cNvSpPr/>
            <p:nvPr/>
          </p:nvSpPr>
          <p:spPr>
            <a:xfrm>
              <a:off x="3291840" y="2097024"/>
              <a:ext cx="2487168" cy="1054024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59B22CE-4AC7-CF49-AC88-4D5029BCF4AD}"/>
              </a:ext>
            </a:extLst>
          </p:cNvPr>
          <p:cNvSpPr/>
          <p:nvPr/>
        </p:nvSpPr>
        <p:spPr>
          <a:xfrm>
            <a:off x="1316736" y="3489960"/>
            <a:ext cx="4035552" cy="801624"/>
          </a:xfrm>
          <a:prstGeom prst="rect">
            <a:avLst/>
          </a:prstGeom>
          <a:noFill/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B807513A-288C-A744-9EDB-BA59612AA2C6}"/>
              </a:ext>
            </a:extLst>
          </p:cNvPr>
          <p:cNvSpPr/>
          <p:nvPr/>
        </p:nvSpPr>
        <p:spPr>
          <a:xfrm>
            <a:off x="5923062" y="3436092"/>
            <a:ext cx="1426464" cy="759545"/>
          </a:xfrm>
          <a:prstGeom prst="lef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8E846-1E17-CF44-BCE3-A3F1D5B49084}"/>
              </a:ext>
            </a:extLst>
          </p:cNvPr>
          <p:cNvSpPr txBox="1"/>
          <p:nvPr/>
        </p:nvSpPr>
        <p:spPr bwMode="auto">
          <a:xfrm>
            <a:off x="7616309" y="3453152"/>
            <a:ext cx="42191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233F5D-AE60-544F-9785-4305121832EC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7E8112D-3A0A-7549-8EE5-1FBC90F16040}"/>
              </a:ext>
            </a:extLst>
          </p:cNvPr>
          <p:cNvSpPr/>
          <p:nvPr/>
        </p:nvSpPr>
        <p:spPr>
          <a:xfrm>
            <a:off x="5271552" y="4700588"/>
            <a:ext cx="1284006" cy="562073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28BF7B-6933-2048-B5DB-965445D45660}"/>
              </a:ext>
            </a:extLst>
          </p:cNvPr>
          <p:cNvSpPr txBox="1"/>
          <p:nvPr/>
        </p:nvSpPr>
        <p:spPr bwMode="auto">
          <a:xfrm>
            <a:off x="586644" y="5852860"/>
            <a:ext cx="274786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rgbClr val="FF0000"/>
                </a:solidFill>
                <a:latin typeface="+mj-lt"/>
                <a:cs typeface="Calibri" panose="020F0502020204030204" pitchFamily="34" charset="0"/>
              </a:rPr>
              <a:t>Learned during exercise</a:t>
            </a:r>
          </a:p>
        </p:txBody>
      </p:sp>
    </p:spTree>
    <p:extLst>
      <p:ext uri="{BB962C8B-B14F-4D97-AF65-F5344CB8AC3E}">
        <p14:creationId xmlns:p14="http://schemas.microsoft.com/office/powerpoint/2010/main" val="16559207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drawLabel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A87A435-BB27-1E46-A73E-2E07C3EB9785}"/>
              </a:ext>
            </a:extLst>
          </p:cNvPr>
          <p:cNvGrpSpPr>
            <a:grpSpLocks noChangeAspect="1"/>
          </p:cNvGrpSpPr>
          <p:nvPr/>
        </p:nvGrpSpPr>
        <p:grpSpPr>
          <a:xfrm>
            <a:off x="1055352" y="1907210"/>
            <a:ext cx="6694950" cy="4371669"/>
            <a:chOff x="83126" y="831275"/>
            <a:chExt cx="8965871" cy="585453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22F1A0A-FC5B-6442-ADDA-C638B188E9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" t="456" r="1038" b="1491"/>
            <a:stretch/>
          </p:blipFill>
          <p:spPr>
            <a:xfrm>
              <a:off x="83126" y="831275"/>
              <a:ext cx="8965871" cy="58545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0A8CFE0-CDA7-6A48-B805-63E73AD05752}"/>
                </a:ext>
              </a:extLst>
            </p:cNvPr>
            <p:cNvSpPr/>
            <p:nvPr/>
          </p:nvSpPr>
          <p:spPr>
            <a:xfrm>
              <a:off x="3291840" y="2097024"/>
              <a:ext cx="2487168" cy="1054024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E262F27-C48F-6C4C-BE7E-B79DC920378C}"/>
              </a:ext>
            </a:extLst>
          </p:cNvPr>
          <p:cNvSpPr txBox="1"/>
          <p:nvPr/>
        </p:nvSpPr>
        <p:spPr bwMode="auto">
          <a:xfrm>
            <a:off x="3112569" y="1167950"/>
            <a:ext cx="25805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Programming time!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6A991-AB1D-F84A-B6FC-E10ACB339AF9}"/>
              </a:ext>
            </a:extLst>
          </p:cNvPr>
          <p:cNvSpPr txBox="1"/>
          <p:nvPr/>
        </p:nvSpPr>
        <p:spPr bwMode="auto">
          <a:xfrm>
            <a:off x="1393698" y="3013502"/>
            <a:ext cx="274786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rgbClr val="FF0000"/>
                </a:solidFill>
                <a:latin typeface="+mj-lt"/>
                <a:cs typeface="Calibri" panose="020F0502020204030204" pitchFamily="34" charset="0"/>
              </a:rPr>
              <a:t>Learned during exercise</a:t>
            </a:r>
          </a:p>
        </p:txBody>
      </p:sp>
    </p:spTree>
    <p:extLst>
      <p:ext uri="{BB962C8B-B14F-4D97-AF65-F5344CB8AC3E}">
        <p14:creationId xmlns:p14="http://schemas.microsoft.com/office/powerpoint/2010/main" val="40951014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Karel’s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Grandpa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456" r="1038" b="1491"/>
          <a:stretch/>
        </p:blipFill>
        <p:spPr>
          <a:xfrm>
            <a:off x="2557464" y="896584"/>
            <a:ext cx="4203225" cy="27446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26FF98-E20C-0F43-8BE8-F2BE1D66989E}"/>
              </a:ext>
            </a:extLst>
          </p:cNvPr>
          <p:cNvSpPr/>
          <p:nvPr/>
        </p:nvSpPr>
        <p:spPr>
          <a:xfrm>
            <a:off x="2188689" y="3815555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urier" pitchFamily="2" charset="0"/>
              </a:rPr>
              <a:t>public void </a:t>
            </a:r>
            <a:r>
              <a:rPr lang="en-US" dirty="0">
                <a:latin typeface="Courier" pitchFamily="2" charset="0"/>
              </a:rPr>
              <a:t>run() {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drawHead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drawMouth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drawLabel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drawEyes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7A639-F33E-0043-97CD-E3198BE7B34B}"/>
              </a:ext>
            </a:extLst>
          </p:cNvPr>
          <p:cNvSpPr txBox="1"/>
          <p:nvPr/>
        </p:nvSpPr>
        <p:spPr bwMode="auto">
          <a:xfrm>
            <a:off x="2188689" y="4118834"/>
            <a:ext cx="4539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✓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096A55-10DF-E54E-BB90-88B5FB0D7303}"/>
              </a:ext>
            </a:extLst>
          </p:cNvPr>
          <p:cNvSpPr txBox="1"/>
          <p:nvPr/>
        </p:nvSpPr>
        <p:spPr bwMode="auto">
          <a:xfrm>
            <a:off x="2188689" y="4532084"/>
            <a:ext cx="4539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✓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276A01-CF3D-6343-9981-289FFAC72278}"/>
              </a:ext>
            </a:extLst>
          </p:cNvPr>
          <p:cNvSpPr txBox="1"/>
          <p:nvPr/>
        </p:nvSpPr>
        <p:spPr bwMode="auto">
          <a:xfrm>
            <a:off x="2188689" y="4945333"/>
            <a:ext cx="4539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3071054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523C1E8-FFEF-C64E-A286-8AF391A5D5D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Updating Variable Values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A95389-7002-1447-B96E-CD9AC398AC8C}"/>
              </a:ext>
            </a:extLst>
          </p:cNvPr>
          <p:cNvSpPr txBox="1"/>
          <p:nvPr/>
        </p:nvSpPr>
        <p:spPr bwMode="auto">
          <a:xfrm>
            <a:off x="2223770" y="1102521"/>
            <a:ext cx="663147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457200" indent="-457200" algn="l">
              <a:buAutoNum type="arabicParenBoth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Evaluate right hand side</a:t>
            </a:r>
          </a:p>
          <a:p>
            <a:pPr marL="457200" indent="-457200" algn="l">
              <a:buAutoNum type="arabicParenBoth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Store result in variable on left hand side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6191C4-71BF-0C41-958A-4194FF4B92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81946" y="1221247"/>
            <a:ext cx="598379" cy="83679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BD0003-24FF-5542-BFE3-F1BE0BC57263}"/>
              </a:ext>
            </a:extLst>
          </p:cNvPr>
          <p:cNvSpPr txBox="1"/>
          <p:nvPr/>
        </p:nvSpPr>
        <p:spPr bwMode="auto">
          <a:xfrm>
            <a:off x="297276" y="1192995"/>
            <a:ext cx="109613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“equals”</a:t>
            </a: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2A2C7945-7E7D-DD42-A44C-6CE5E188D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185" y="1424936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=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5B05F3-8F98-3644-A7D5-CDD8216A1A0D}"/>
              </a:ext>
            </a:extLst>
          </p:cNvPr>
          <p:cNvSpPr/>
          <p:nvPr/>
        </p:nvSpPr>
        <p:spPr>
          <a:xfrm>
            <a:off x="645987" y="2527388"/>
            <a:ext cx="5097514" cy="163121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year = 2019;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prevYear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year;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year = year + 1;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prevYear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0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"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+ year);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prevYear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year);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762A7-475E-0945-A9A5-C97BBDAE28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957"/>
          <a:stretch/>
        </p:blipFill>
        <p:spPr>
          <a:xfrm>
            <a:off x="6040197" y="2297515"/>
            <a:ext cx="2457816" cy="18942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46082BB-2110-2B4A-BAB0-CF5C09C0EEF6}"/>
              </a:ext>
            </a:extLst>
          </p:cNvPr>
          <p:cNvSpPr txBox="1"/>
          <p:nvPr/>
        </p:nvSpPr>
        <p:spPr bwMode="auto">
          <a:xfrm>
            <a:off x="6820905" y="3022250"/>
            <a:ext cx="89639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4000" dirty="0">
                <a:solidFill>
                  <a:srgbClr val="FF0000"/>
                </a:solidFill>
                <a:latin typeface="+mj-lt"/>
                <a:cs typeface="Calibri" panose="020F0502020204030204" pitchFamily="34" charset="0"/>
              </a:rPr>
              <a:t>???</a:t>
            </a:r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327BE318-AB44-6147-91DD-C50027E62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2405" y="4936716"/>
            <a:ext cx="1273089" cy="8653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Text Box 33">
            <a:extLst>
              <a:ext uri="{FF2B5EF4-FFF2-40B4-BE49-F238E27FC236}">
                <a16:creationId xmlns:a16="http://schemas.microsoft.com/office/drawing/2014/main" id="{24B49D90-E4FB-6841-B4D2-48DA9B0CC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2405" y="4546088"/>
            <a:ext cx="1273090" cy="420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year</a:t>
            </a:r>
          </a:p>
        </p:txBody>
      </p:sp>
      <p:sp>
        <p:nvSpPr>
          <p:cNvPr id="26" name="Text Box 27">
            <a:extLst>
              <a:ext uri="{FF2B5EF4-FFF2-40B4-BE49-F238E27FC236}">
                <a16:creationId xmlns:a16="http://schemas.microsoft.com/office/drawing/2014/main" id="{DA20AB29-5524-CE47-AA91-B32D564149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2403" y="5135672"/>
            <a:ext cx="1273091" cy="527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0" dirty="0">
                <a:latin typeface="Courier New" panose="02070309020205020404" pitchFamily="49" charset="0"/>
                <a:ea typeface="Times New Roman" pitchFamily="1" charset="0"/>
                <a:cs typeface="Courier New" panose="02070309020205020404" pitchFamily="49" charset="0"/>
              </a:rPr>
              <a:t>2019</a:t>
            </a:r>
          </a:p>
        </p:txBody>
      </p:sp>
      <p:sp>
        <p:nvSpPr>
          <p:cNvPr id="27" name="Text Box 27">
            <a:extLst>
              <a:ext uri="{FF2B5EF4-FFF2-40B4-BE49-F238E27FC236}">
                <a16:creationId xmlns:a16="http://schemas.microsoft.com/office/drawing/2014/main" id="{3EBF592B-3F0D-0C4A-B1D1-2EDD7BB29D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6356" y="5135933"/>
            <a:ext cx="1273090" cy="527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0" dirty="0">
                <a:latin typeface="Courier New" panose="02070309020205020404" pitchFamily="49" charset="0"/>
                <a:ea typeface="Times New Roman" pitchFamily="1" charset="0"/>
                <a:cs typeface="Courier New" panose="02070309020205020404" pitchFamily="49" charset="0"/>
              </a:rPr>
              <a:t>2019</a:t>
            </a:r>
          </a:p>
        </p:txBody>
      </p:sp>
      <p:sp>
        <p:nvSpPr>
          <p:cNvPr id="28" name="Text Box 35">
            <a:extLst>
              <a:ext uri="{FF2B5EF4-FFF2-40B4-BE49-F238E27FC236}">
                <a16:creationId xmlns:a16="http://schemas.microsoft.com/office/drawing/2014/main" id="{30EFA79E-5F3D-884C-BF2A-562638CE1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0268" y="4540813"/>
            <a:ext cx="2005264" cy="420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prevYear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 10">
            <a:extLst>
              <a:ext uri="{FF2B5EF4-FFF2-40B4-BE49-F238E27FC236}">
                <a16:creationId xmlns:a16="http://schemas.microsoft.com/office/drawing/2014/main" id="{9ABED242-45EC-D146-B7A5-938A135E8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6355" y="4936715"/>
            <a:ext cx="1273089" cy="8653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6871D020-135C-594B-BDB1-EE8D4B78D3C4}"/>
              </a:ext>
            </a:extLst>
          </p:cNvPr>
          <p:cNvSpPr/>
          <p:nvPr/>
        </p:nvSpPr>
        <p:spPr>
          <a:xfrm>
            <a:off x="314033" y="2509702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"/>
              <a:cs typeface="Courier New" panose="02070309020205020404" pitchFamily="49" charset="0"/>
            </a:endParaRP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3F032983-422A-774B-B232-B64A30D6A273}"/>
              </a:ext>
            </a:extLst>
          </p:cNvPr>
          <p:cNvSpPr/>
          <p:nvPr/>
        </p:nvSpPr>
        <p:spPr>
          <a:xfrm>
            <a:off x="318989" y="2830846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"/>
              <a:cs typeface="Courier New" panose="02070309020205020404" pitchFamily="49" charset="0"/>
            </a:endParaRP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4A7F0F61-304B-0A40-9307-178FB293E4CA}"/>
              </a:ext>
            </a:extLst>
          </p:cNvPr>
          <p:cNvSpPr/>
          <p:nvPr/>
        </p:nvSpPr>
        <p:spPr>
          <a:xfrm>
            <a:off x="314033" y="3150686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"/>
              <a:cs typeface="Courier New" panose="02070309020205020404" pitchFamily="49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AF9D9E6-14B3-8245-9646-EAE102056268}"/>
              </a:ext>
            </a:extLst>
          </p:cNvPr>
          <p:cNvSpPr/>
          <p:nvPr/>
        </p:nvSpPr>
        <p:spPr>
          <a:xfrm>
            <a:off x="6913925" y="3113126"/>
            <a:ext cx="767226" cy="490537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5C4569-3F3E-0846-AC7D-A1EADFE5634A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34962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30" grpId="0" animBg="1"/>
      <p:bldP spid="30" grpId="1" animBg="1"/>
      <p:bldP spid="31" grpId="0" animBg="1"/>
      <p:bldP spid="31" grpId="1" animBg="1"/>
      <p:bldP spid="32" grpId="0" animBg="1"/>
      <p:bldP spid="3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3" name="Rectangle 3"/>
          <p:cNvSpPr>
            <a:spLocks noChangeArrowheads="1"/>
          </p:cNvSpPr>
          <p:nvPr/>
        </p:nvSpPr>
        <p:spPr bwMode="auto">
          <a:xfrm>
            <a:off x="482600" y="1155700"/>
            <a:ext cx="8128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>
                <a:latin typeface="+mj-lt"/>
              </a:rPr>
              <a:t>The </a:t>
            </a:r>
            <a:r>
              <a:rPr lang="en-US" sz="2000" dirty="0" err="1">
                <a:latin typeface="Courier New" charset="0"/>
              </a:rPr>
              <a:t>GOval</a:t>
            </a:r>
            <a:r>
              <a:rPr lang="en-US" sz="2400" b="0" dirty="0"/>
              <a:t> </a:t>
            </a:r>
            <a:r>
              <a:rPr lang="en-US" sz="2400" b="0" dirty="0">
                <a:latin typeface="+mj-lt"/>
              </a:rPr>
              <a:t>class represents an elliptical shape defined by the boundaries of its enclosing rectangle.</a:t>
            </a:r>
          </a:p>
        </p:txBody>
      </p:sp>
      <p:grpSp>
        <p:nvGrpSpPr>
          <p:cNvPr id="757764" name="Group 4"/>
          <p:cNvGrpSpPr>
            <a:grpSpLocks/>
          </p:cNvGrpSpPr>
          <p:nvPr/>
        </p:nvGrpSpPr>
        <p:grpSpPr bwMode="auto">
          <a:xfrm>
            <a:off x="482600" y="1955800"/>
            <a:ext cx="8128000" cy="4521200"/>
            <a:chOff x="304" y="1232"/>
            <a:chExt cx="5120" cy="2848"/>
          </a:xfrm>
        </p:grpSpPr>
        <p:sp>
          <p:nvSpPr>
            <p:cNvPr id="757765" name="Rectangle 5"/>
            <p:cNvSpPr>
              <a:spLocks noChangeArrowheads="1"/>
            </p:cNvSpPr>
            <p:nvPr/>
          </p:nvSpPr>
          <p:spPr bwMode="auto">
            <a:xfrm>
              <a:off x="304" y="1232"/>
              <a:ext cx="5120" cy="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>
                <a:lnSpc>
                  <a:spcPct val="85000"/>
                </a:lnSpc>
                <a:spcAft>
                  <a:spcPct val="50000"/>
                </a:spcAft>
              </a:pPr>
              <a:r>
                <a:rPr lang="en-US" sz="2400" b="0" dirty="0">
                  <a:latin typeface="+mj-lt"/>
                </a:rPr>
                <a:t>As an example, the following </a:t>
              </a:r>
              <a:r>
                <a:rPr lang="en-US" sz="2000" dirty="0">
                  <a:latin typeface="Courier New" charset="0"/>
                </a:rPr>
                <a:t>run</a:t>
              </a:r>
              <a:r>
                <a:rPr lang="en-US" sz="2400" b="0" dirty="0"/>
                <a:t> </a:t>
              </a:r>
              <a:r>
                <a:rPr lang="en-US" sz="2400" b="0" dirty="0">
                  <a:latin typeface="+mj-lt"/>
                </a:rPr>
                <a:t>method creates the largest oval that fits within the canvas:  </a:t>
              </a:r>
            </a:p>
          </p:txBody>
        </p:sp>
        <p:sp>
          <p:nvSpPr>
            <p:cNvPr id="757766" name="Rectangle 6"/>
            <p:cNvSpPr>
              <a:spLocks noChangeArrowheads="1"/>
            </p:cNvSpPr>
            <p:nvPr/>
          </p:nvSpPr>
          <p:spPr bwMode="auto">
            <a:xfrm>
              <a:off x="864" y="1760"/>
              <a:ext cx="4272" cy="9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 dirty="0">
                <a:solidFill>
                  <a:srgbClr val="660066"/>
                </a:solidFill>
                <a:latin typeface="Courier"/>
                <a:cs typeface="Courier"/>
              </a:endParaRPr>
            </a:p>
            <a:p>
              <a:r>
                <a:rPr lang="en-US" sz="1600" dirty="0">
                  <a:solidFill>
                    <a:srgbClr val="660066"/>
                  </a:solidFill>
                  <a:latin typeface="Courier"/>
                  <a:cs typeface="Courier"/>
                </a:rPr>
                <a:t>public void</a:t>
              </a:r>
              <a:r>
                <a:rPr lang="en-US" sz="1600" dirty="0">
                  <a:latin typeface="Courier"/>
                  <a:cs typeface="Courier"/>
                </a:rPr>
                <a:t> run() {</a:t>
              </a:r>
            </a:p>
            <a:p>
              <a:r>
                <a:rPr lang="en-US" sz="1600" dirty="0">
                  <a:latin typeface="Courier"/>
                  <a:cs typeface="Courier"/>
                </a:rPr>
                <a:t>    </a:t>
              </a:r>
              <a:r>
                <a:rPr lang="en-US" sz="1600" dirty="0" err="1">
                  <a:latin typeface="Courier"/>
                  <a:cs typeface="Courier"/>
                </a:rPr>
                <a:t>GOval</a:t>
              </a:r>
              <a:r>
                <a:rPr lang="en-US" sz="1600" dirty="0">
                  <a:latin typeface="Courier"/>
                  <a:cs typeface="Courier"/>
                </a:rPr>
                <a:t> oval = </a:t>
              </a:r>
              <a:r>
                <a:rPr lang="en-US" sz="1600" dirty="0">
                  <a:solidFill>
                    <a:srgbClr val="660066"/>
                  </a:solidFill>
                  <a:latin typeface="Courier"/>
                  <a:cs typeface="Courier"/>
                </a:rPr>
                <a:t>new</a:t>
              </a:r>
              <a:r>
                <a:rPr lang="en-US" sz="1600" dirty="0">
                  <a:latin typeface="Courier"/>
                  <a:cs typeface="Courier"/>
                </a:rPr>
                <a:t> </a:t>
              </a:r>
              <a:r>
                <a:rPr lang="en-US" sz="1600" dirty="0" err="1">
                  <a:latin typeface="Courier"/>
                  <a:cs typeface="Courier"/>
                </a:rPr>
                <a:t>GOval</a:t>
              </a:r>
              <a:r>
                <a:rPr lang="en-US" sz="1600" dirty="0">
                  <a:latin typeface="Courier"/>
                  <a:cs typeface="Courier"/>
                </a:rPr>
                <a:t>(</a:t>
              </a:r>
              <a:r>
                <a:rPr lang="en-US" sz="1600" dirty="0" err="1">
                  <a:latin typeface="Courier"/>
                  <a:cs typeface="Courier"/>
                </a:rPr>
                <a:t>getWidth</a:t>
              </a:r>
              <a:r>
                <a:rPr lang="en-US" sz="1600" dirty="0">
                  <a:latin typeface="Courier"/>
                  <a:cs typeface="Courier"/>
                </a:rPr>
                <a:t>(), </a:t>
              </a:r>
              <a:r>
                <a:rPr lang="en-US" sz="1600" dirty="0" err="1">
                  <a:latin typeface="Courier"/>
                  <a:cs typeface="Courier"/>
                </a:rPr>
                <a:t>getHeight</a:t>
              </a:r>
              <a:r>
                <a:rPr lang="en-US" sz="1600" dirty="0">
                  <a:latin typeface="Courier"/>
                  <a:cs typeface="Courier"/>
                </a:rPr>
                <a:t>());</a:t>
              </a:r>
            </a:p>
            <a:p>
              <a:r>
                <a:rPr lang="en-US" sz="1600" dirty="0">
                  <a:latin typeface="Courier"/>
                  <a:cs typeface="Courier"/>
                </a:rPr>
                <a:t>    </a:t>
              </a:r>
              <a:r>
                <a:rPr lang="en-US" sz="1600" dirty="0" err="1">
                  <a:latin typeface="Courier"/>
                  <a:cs typeface="Courier"/>
                </a:rPr>
                <a:t>oval.setFilled</a:t>
              </a:r>
              <a:r>
                <a:rPr lang="en-US" sz="1600" dirty="0">
                  <a:latin typeface="Courier"/>
                  <a:cs typeface="Courier"/>
                </a:rPr>
                <a:t>(</a:t>
              </a:r>
              <a:r>
                <a:rPr lang="en-US" sz="1600" dirty="0">
                  <a:solidFill>
                    <a:srgbClr val="660066"/>
                  </a:solidFill>
                  <a:latin typeface="Courier"/>
                  <a:cs typeface="Courier"/>
                </a:rPr>
                <a:t>true</a:t>
              </a:r>
              <a:r>
                <a:rPr lang="en-US" sz="1600" dirty="0">
                  <a:latin typeface="Courier"/>
                  <a:cs typeface="Courier"/>
                </a:rPr>
                <a:t>);</a:t>
              </a:r>
            </a:p>
            <a:p>
              <a:r>
                <a:rPr lang="en-US" sz="1600" dirty="0">
                  <a:latin typeface="Courier"/>
                  <a:cs typeface="Courier"/>
                </a:rPr>
                <a:t>    </a:t>
              </a:r>
              <a:r>
                <a:rPr lang="en-US" sz="1600" dirty="0" err="1">
                  <a:latin typeface="Courier"/>
                  <a:cs typeface="Courier"/>
                </a:rPr>
                <a:t>oval.setColor</a:t>
              </a:r>
              <a:r>
                <a:rPr lang="en-US" sz="1600" dirty="0">
                  <a:latin typeface="Courier"/>
                  <a:cs typeface="Courier"/>
                </a:rPr>
                <a:t>(</a:t>
              </a:r>
              <a:r>
                <a:rPr lang="en-US" sz="1600" dirty="0" err="1">
                  <a:latin typeface="Courier"/>
                  <a:cs typeface="Courier"/>
                </a:rPr>
                <a:t>Color.</a:t>
              </a:r>
              <a:r>
                <a:rPr lang="en-US" sz="16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Courier"/>
                  <a:cs typeface="Courier"/>
                </a:rPr>
                <a:t>GREEN</a:t>
              </a:r>
              <a:r>
                <a:rPr lang="en-US" sz="1600" dirty="0">
                  <a:latin typeface="Courier"/>
                  <a:cs typeface="Courier"/>
                </a:rPr>
                <a:t>);</a:t>
              </a:r>
            </a:p>
            <a:p>
              <a:r>
                <a:rPr lang="en-US" sz="1600" dirty="0">
                  <a:latin typeface="Courier"/>
                  <a:cs typeface="Courier"/>
                </a:rPr>
                <a:t>    add(oval, 0, 0);</a:t>
              </a:r>
            </a:p>
            <a:p>
              <a:r>
                <a:rPr lang="en-US" sz="1600" dirty="0">
                  <a:latin typeface="Courier"/>
                  <a:cs typeface="Courier"/>
                </a:rPr>
                <a:t>}</a:t>
              </a:r>
            </a:p>
            <a:p>
              <a:endParaRPr lang="en-US" sz="1600" dirty="0">
                <a:latin typeface="Courier New" charset="0"/>
              </a:endParaRPr>
            </a:p>
          </p:txBody>
        </p:sp>
        <p:pic>
          <p:nvPicPr>
            <p:cNvPr id="757767" name="Picture 7" descr="Graphics (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7" y="2854"/>
              <a:ext cx="2845" cy="122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7768" name="Text Box 8"/>
            <p:cNvSpPr txBox="1">
              <a:spLocks noChangeArrowheads="1"/>
            </p:cNvSpPr>
            <p:nvPr/>
          </p:nvSpPr>
          <p:spPr bwMode="auto">
            <a:xfrm>
              <a:off x="1503" y="2838"/>
              <a:ext cx="280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Helvetica" charset="0"/>
                </a:rPr>
                <a:t>LargestOval</a:t>
              </a:r>
            </a:p>
          </p:txBody>
        </p:sp>
        <p:sp>
          <p:nvSpPr>
            <p:cNvPr id="757769" name="Oval 9"/>
            <p:cNvSpPr>
              <a:spLocks noChangeArrowheads="1"/>
            </p:cNvSpPr>
            <p:nvPr/>
          </p:nvSpPr>
          <p:spPr bwMode="auto">
            <a:xfrm>
              <a:off x="1478" y="2986"/>
              <a:ext cx="2811" cy="108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GOval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255705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3A86F1-2B0B-6649-B964-DAA0323E36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456" r="1038" b="1491"/>
          <a:stretch/>
        </p:blipFill>
        <p:spPr>
          <a:xfrm>
            <a:off x="83126" y="831275"/>
            <a:ext cx="8965871" cy="5854535"/>
          </a:xfrm>
          <a:prstGeom prst="rect">
            <a:avLst/>
          </a:prstGeom>
          <a:ln>
            <a:noFill/>
          </a:ln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drawEyes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()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346532" y="2555310"/>
            <a:ext cx="463463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883068" y="1653436"/>
            <a:ext cx="0" cy="501041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158611E-55B2-6243-9931-C610B24036E6}"/>
              </a:ext>
            </a:extLst>
          </p:cNvPr>
          <p:cNvSpPr/>
          <p:nvPr/>
        </p:nvSpPr>
        <p:spPr>
          <a:xfrm>
            <a:off x="445431" y="5098827"/>
            <a:ext cx="8241260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The diameter of each eye*/</a:t>
            </a:r>
            <a:endParaRPr lang="en-US" sz="16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EYE_DIAMETER 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70;</a:t>
            </a:r>
          </a:p>
          <a:p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The distance from the top of the head to the top of the eyes*/</a:t>
            </a:r>
            <a:endParaRPr lang="en-US" sz="16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EYE_Y_OFFSET 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40;</a:t>
            </a:r>
          </a:p>
          <a:p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The distance in between the two eyes */</a:t>
            </a:r>
            <a:endParaRPr lang="en-US" sz="16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EYE_X_SEPARATION 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40;</a:t>
            </a:r>
            <a:endParaRPr lang="en-US" sz="1600" dirty="0">
              <a:solidFill>
                <a:srgbClr val="7F0055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93BF8BF-8B8D-3540-9A89-C7B24182396B}"/>
              </a:ext>
            </a:extLst>
          </p:cNvPr>
          <p:cNvCxnSpPr>
            <a:cxnSpLocks/>
          </p:cNvCxnSpPr>
          <p:nvPr/>
        </p:nvCxnSpPr>
        <p:spPr>
          <a:xfrm flipH="1">
            <a:off x="4809996" y="2568166"/>
            <a:ext cx="852867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465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11931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drawEyes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7963"/>
            <a:ext cx="9144000" cy="5966642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9969B9-A81D-1C48-85A8-49B339319684}"/>
              </a:ext>
            </a:extLst>
          </p:cNvPr>
          <p:cNvSpPr txBox="1"/>
          <p:nvPr/>
        </p:nvSpPr>
        <p:spPr bwMode="auto">
          <a:xfrm>
            <a:off x="674808" y="2089309"/>
            <a:ext cx="1789272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leftX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eyeY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)?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237A48-7BBE-A349-9D8A-692D94F06A8C}"/>
              </a:ext>
            </a:extLst>
          </p:cNvPr>
          <p:cNvSpPr/>
          <p:nvPr/>
        </p:nvSpPr>
        <p:spPr>
          <a:xfrm>
            <a:off x="3472132" y="2143664"/>
            <a:ext cx="861091" cy="855567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" name="Donut 3">
            <a:extLst>
              <a:ext uri="{FF2B5EF4-FFF2-40B4-BE49-F238E27FC236}">
                <a16:creationId xmlns:a16="http://schemas.microsoft.com/office/drawing/2014/main" id="{CB8ACB94-9281-BF46-9887-CF5EEF7FA7CF}"/>
              </a:ext>
            </a:extLst>
          </p:cNvPr>
          <p:cNvSpPr/>
          <p:nvPr/>
        </p:nvSpPr>
        <p:spPr>
          <a:xfrm>
            <a:off x="3368663" y="2034797"/>
            <a:ext cx="219456" cy="231854"/>
          </a:xfrm>
          <a:prstGeom prst="don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18A316-D03E-2540-A4C0-F400D30ED2C4}"/>
              </a:ext>
            </a:extLst>
          </p:cNvPr>
          <p:cNvSpPr/>
          <p:nvPr/>
        </p:nvSpPr>
        <p:spPr>
          <a:xfrm>
            <a:off x="4810779" y="2157921"/>
            <a:ext cx="861091" cy="855567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" name="Donut 9">
            <a:extLst>
              <a:ext uri="{FF2B5EF4-FFF2-40B4-BE49-F238E27FC236}">
                <a16:creationId xmlns:a16="http://schemas.microsoft.com/office/drawing/2014/main" id="{DC9036A8-4E16-FF4E-B3C9-B20FA1422CFB}"/>
              </a:ext>
            </a:extLst>
          </p:cNvPr>
          <p:cNvSpPr/>
          <p:nvPr/>
        </p:nvSpPr>
        <p:spPr>
          <a:xfrm>
            <a:off x="4707310" y="2049054"/>
            <a:ext cx="219456" cy="231854"/>
          </a:xfrm>
          <a:prstGeom prst="don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27F93D-B1D3-DC4A-A097-614477D846B0}"/>
              </a:ext>
            </a:extLst>
          </p:cNvPr>
          <p:cNvSpPr txBox="1"/>
          <p:nvPr/>
        </p:nvSpPr>
        <p:spPr bwMode="auto">
          <a:xfrm>
            <a:off x="588245" y="2537566"/>
            <a:ext cx="1962397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rightX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eyeY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)?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4AD1A16-7C67-224C-B1FA-838075A6D894}"/>
              </a:ext>
            </a:extLst>
          </p:cNvPr>
          <p:cNvCxnSpPr/>
          <p:nvPr/>
        </p:nvCxnSpPr>
        <p:spPr>
          <a:xfrm>
            <a:off x="4346532" y="2555310"/>
            <a:ext cx="463463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D12A2F-988C-1B45-9CCA-C92BF6F99FED}"/>
              </a:ext>
            </a:extLst>
          </p:cNvPr>
          <p:cNvCxnSpPr/>
          <p:nvPr/>
        </p:nvCxnSpPr>
        <p:spPr>
          <a:xfrm>
            <a:off x="3883068" y="1653436"/>
            <a:ext cx="0" cy="501041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04F7CF-CDDF-A946-8F3E-2DA2A816E700}"/>
              </a:ext>
            </a:extLst>
          </p:cNvPr>
          <p:cNvCxnSpPr>
            <a:cxnSpLocks/>
          </p:cNvCxnSpPr>
          <p:nvPr/>
        </p:nvCxnSpPr>
        <p:spPr>
          <a:xfrm flipH="1">
            <a:off x="4809996" y="2568166"/>
            <a:ext cx="852867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869D3A0-78A1-EC4D-88F1-17A704788709}"/>
              </a:ext>
            </a:extLst>
          </p:cNvPr>
          <p:cNvSpPr/>
          <p:nvPr/>
        </p:nvSpPr>
        <p:spPr>
          <a:xfrm>
            <a:off x="350921" y="3911391"/>
            <a:ext cx="8241260" cy="255454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The diameter of each eye*/</a:t>
            </a:r>
            <a:endParaRPr lang="en-US" sz="16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EYE_DIAMETER 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70;</a:t>
            </a:r>
          </a:p>
          <a:p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The distance from the top of the head to the top of the eyes*/</a:t>
            </a:r>
            <a:endParaRPr lang="en-US" sz="16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EYE_Y_OFFSET 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40;</a:t>
            </a:r>
          </a:p>
          <a:p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The distance in between the two eyes */</a:t>
            </a:r>
            <a:endParaRPr lang="en-US" sz="16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EYE_X_SEPARATION 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40;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CC1D9D-EB43-3A47-B80C-23FDB227EF3C}"/>
              </a:ext>
            </a:extLst>
          </p:cNvPr>
          <p:cNvSpPr/>
          <p:nvPr/>
        </p:nvSpPr>
        <p:spPr>
          <a:xfrm>
            <a:off x="807585" y="5894400"/>
            <a:ext cx="8060506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eyeY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headY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EYE_Y_OFFSET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leftX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getWidth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()/2 -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EYE_X_SEPARATION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/2 -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EYE_DIAMETER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rightX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getWidth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()/2 +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EYE_X_SEPARATION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/2;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B5F42B-5EEA-EF42-B655-5F137B7E0EBE}"/>
              </a:ext>
            </a:extLst>
          </p:cNvPr>
          <p:cNvSpPr txBox="1"/>
          <p:nvPr/>
        </p:nvSpPr>
        <p:spPr bwMode="auto">
          <a:xfrm>
            <a:off x="1731676" y="1279359"/>
            <a:ext cx="1636987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headX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headY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70E14C3-15F4-0F44-92E7-795E93DB89CA}"/>
              </a:ext>
            </a:extLst>
          </p:cNvPr>
          <p:cNvSpPr/>
          <p:nvPr/>
        </p:nvSpPr>
        <p:spPr>
          <a:xfrm>
            <a:off x="2685777" y="1605347"/>
            <a:ext cx="137160" cy="137160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16E4D7-06F2-414C-841C-E2B507957C7F}"/>
              </a:ext>
            </a:extLst>
          </p:cNvPr>
          <p:cNvSpPr txBox="1"/>
          <p:nvPr/>
        </p:nvSpPr>
        <p:spPr bwMode="auto">
          <a:xfrm>
            <a:off x="350921" y="5527187"/>
            <a:ext cx="34758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In the </a:t>
            </a:r>
            <a:r>
              <a:rPr lang="en-US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drawEyes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method:</a:t>
            </a:r>
          </a:p>
        </p:txBody>
      </p:sp>
    </p:spTree>
    <p:extLst>
      <p:ext uri="{BB962C8B-B14F-4D97-AF65-F5344CB8AC3E}">
        <p14:creationId xmlns:p14="http://schemas.microsoft.com/office/powerpoint/2010/main" val="185999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drawEyes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A87A435-BB27-1E46-A73E-2E07C3EB9785}"/>
              </a:ext>
            </a:extLst>
          </p:cNvPr>
          <p:cNvGrpSpPr>
            <a:grpSpLocks noChangeAspect="1"/>
          </p:cNvGrpSpPr>
          <p:nvPr/>
        </p:nvGrpSpPr>
        <p:grpSpPr>
          <a:xfrm>
            <a:off x="1055352" y="1907210"/>
            <a:ext cx="6694950" cy="4371669"/>
            <a:chOff x="83126" y="831275"/>
            <a:chExt cx="8965871" cy="585453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22F1A0A-FC5B-6442-ADDA-C638B188E9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" t="456" r="1038" b="1491"/>
            <a:stretch/>
          </p:blipFill>
          <p:spPr>
            <a:xfrm>
              <a:off x="83126" y="831275"/>
              <a:ext cx="8965871" cy="58545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0A8CFE0-CDA7-6A48-B805-63E73AD05752}"/>
                </a:ext>
              </a:extLst>
            </p:cNvPr>
            <p:cNvSpPr/>
            <p:nvPr/>
          </p:nvSpPr>
          <p:spPr>
            <a:xfrm>
              <a:off x="4620749" y="2097024"/>
              <a:ext cx="1158260" cy="1054025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E262F27-C48F-6C4C-BE7E-B79DC920378C}"/>
              </a:ext>
            </a:extLst>
          </p:cNvPr>
          <p:cNvSpPr txBox="1"/>
          <p:nvPr/>
        </p:nvSpPr>
        <p:spPr bwMode="auto">
          <a:xfrm>
            <a:off x="3112569" y="1167950"/>
            <a:ext cx="25805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Programming time!</a:t>
            </a:r>
          </a:p>
        </p:txBody>
      </p:sp>
    </p:spTree>
    <p:extLst>
      <p:ext uri="{BB962C8B-B14F-4D97-AF65-F5344CB8AC3E}">
        <p14:creationId xmlns:p14="http://schemas.microsoft.com/office/powerpoint/2010/main" val="28767433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Karel’s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Grandpa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456" r="1038" b="1491"/>
          <a:stretch/>
        </p:blipFill>
        <p:spPr>
          <a:xfrm>
            <a:off x="2557464" y="896584"/>
            <a:ext cx="4203225" cy="27446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26FF98-E20C-0F43-8BE8-F2BE1D66989E}"/>
              </a:ext>
            </a:extLst>
          </p:cNvPr>
          <p:cNvSpPr/>
          <p:nvPr/>
        </p:nvSpPr>
        <p:spPr>
          <a:xfrm>
            <a:off x="2188689" y="3815555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urier" pitchFamily="2" charset="0"/>
              </a:rPr>
              <a:t>public void </a:t>
            </a:r>
            <a:r>
              <a:rPr lang="en-US" dirty="0">
                <a:latin typeface="Courier" pitchFamily="2" charset="0"/>
              </a:rPr>
              <a:t>run() {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drawHead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drawMouth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drawLabel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drawEyes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77099-E283-6741-B08C-B56D3F1534E7}"/>
              </a:ext>
            </a:extLst>
          </p:cNvPr>
          <p:cNvSpPr txBox="1"/>
          <p:nvPr/>
        </p:nvSpPr>
        <p:spPr bwMode="auto">
          <a:xfrm>
            <a:off x="2484023" y="4118834"/>
            <a:ext cx="4539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✓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1FE78B-81AF-B74A-B889-2980699F09E6}"/>
              </a:ext>
            </a:extLst>
          </p:cNvPr>
          <p:cNvSpPr txBox="1"/>
          <p:nvPr/>
        </p:nvSpPr>
        <p:spPr bwMode="auto">
          <a:xfrm>
            <a:off x="2484023" y="4500000"/>
            <a:ext cx="4539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✓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FB9FAA-D8D3-7F42-8B43-41F527091DA3}"/>
              </a:ext>
            </a:extLst>
          </p:cNvPr>
          <p:cNvSpPr txBox="1"/>
          <p:nvPr/>
        </p:nvSpPr>
        <p:spPr bwMode="auto">
          <a:xfrm>
            <a:off x="2484023" y="4913249"/>
            <a:ext cx="4539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✓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891044-3A31-F34F-8AC0-7E879D00D650}"/>
              </a:ext>
            </a:extLst>
          </p:cNvPr>
          <p:cNvSpPr txBox="1"/>
          <p:nvPr/>
        </p:nvSpPr>
        <p:spPr bwMode="auto">
          <a:xfrm>
            <a:off x="2484023" y="5278891"/>
            <a:ext cx="4539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6719027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Not Karel’s Grandpa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26FF98-E20C-0F43-8BE8-F2BE1D66989E}"/>
              </a:ext>
            </a:extLst>
          </p:cNvPr>
          <p:cNvSpPr/>
          <p:nvPr/>
        </p:nvSpPr>
        <p:spPr>
          <a:xfrm>
            <a:off x="2188689" y="3815555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urier" pitchFamily="2" charset="0"/>
              </a:rPr>
              <a:t>public void </a:t>
            </a:r>
            <a:r>
              <a:rPr lang="en-US" dirty="0">
                <a:latin typeface="Courier" pitchFamily="2" charset="0"/>
              </a:rPr>
              <a:t>run() {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drawMouth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drawLabel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drawEyes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drawHead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601F9207-1F2D-5D49-9843-FBFDFB32E743}"/>
              </a:ext>
            </a:extLst>
          </p:cNvPr>
          <p:cNvSpPr/>
          <p:nvPr/>
        </p:nvSpPr>
        <p:spPr>
          <a:xfrm>
            <a:off x="5168166" y="5455920"/>
            <a:ext cx="3975834" cy="946675"/>
          </a:xfrm>
          <a:prstGeom prst="wedgeEllipseCallout">
            <a:avLst>
              <a:gd name="adj1" fmla="val -52083"/>
              <a:gd name="adj2" fmla="val -36949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kern="0" dirty="0">
                <a:latin typeface="+mj-lt"/>
                <a:ea typeface=""/>
                <a:cs typeface=""/>
              </a:rPr>
              <a:t>⚠️  Order of </a:t>
            </a:r>
            <a:r>
              <a:rPr lang="en-US" sz="1800" kern="0" dirty="0"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add()</a:t>
            </a:r>
            <a:r>
              <a:rPr lang="en-US" kern="0" dirty="0">
                <a:latin typeface="+mj-lt"/>
                <a:ea typeface=""/>
                <a:cs typeface=""/>
              </a:rPr>
              <a:t>matters!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6A2137-C9CA-AF4C-B3EB-CFAC7B7E5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204" y="896584"/>
            <a:ext cx="4195485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8078B4-D816-674F-A976-C7463A388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253" y="896584"/>
            <a:ext cx="4204008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1661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7F07702-0A84-D747-A10C-B30F1B26C00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Graphics Methods Reference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BB2D92-1379-1140-98C6-3C25476F3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150" y="2044700"/>
            <a:ext cx="6235700" cy="276860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B9799310-06F4-9B4D-A5FB-2AC65B16D714}"/>
              </a:ext>
            </a:extLst>
          </p:cNvPr>
          <p:cNvSpPr/>
          <p:nvPr/>
        </p:nvSpPr>
        <p:spPr>
          <a:xfrm rot="10800000">
            <a:off x="4900613" y="3614737"/>
            <a:ext cx="1185862" cy="62865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1071138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844" name="Group 4"/>
          <p:cNvGrpSpPr>
            <a:grpSpLocks/>
          </p:cNvGrpSpPr>
          <p:nvPr/>
        </p:nvGrpSpPr>
        <p:grpSpPr bwMode="auto">
          <a:xfrm>
            <a:off x="457200" y="1888235"/>
            <a:ext cx="8229600" cy="2589213"/>
            <a:chOff x="288" y="1296"/>
            <a:chExt cx="5184" cy="1631"/>
          </a:xfrm>
        </p:grpSpPr>
        <p:sp>
          <p:nvSpPr>
            <p:cNvPr id="675845" name="Rectangle 5"/>
            <p:cNvSpPr>
              <a:spLocks noChangeArrowheads="1"/>
            </p:cNvSpPr>
            <p:nvPr/>
          </p:nvSpPr>
          <p:spPr bwMode="auto">
            <a:xfrm>
              <a:off x="1872" y="1296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Adds the object to the canvas at the front of the stack </a:t>
              </a:r>
            </a:p>
          </p:txBody>
        </p:sp>
        <p:sp>
          <p:nvSpPr>
            <p:cNvPr id="675846" name="Rectangle 6"/>
            <p:cNvSpPr>
              <a:spLocks noChangeArrowheads="1"/>
            </p:cNvSpPr>
            <p:nvPr/>
          </p:nvSpPr>
          <p:spPr bwMode="auto">
            <a:xfrm>
              <a:off x="1872" y="1503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Moves the object to (</a:t>
              </a:r>
              <a:r>
                <a:rPr lang="en-US" sz="1800" b="0" i="1"/>
                <a:t>x</a:t>
              </a:r>
              <a:r>
                <a:rPr lang="en-US" sz="1800" b="0"/>
                <a:t>, </a:t>
              </a:r>
              <a:r>
                <a:rPr lang="en-US" sz="1800" b="0" i="1"/>
                <a:t>y</a:t>
              </a:r>
              <a:r>
                <a:rPr lang="en-US" sz="1800" b="0"/>
                <a:t>) and then adds it to the canvas</a:t>
              </a:r>
              <a:endParaRPr lang="en-US" sz="1800" b="0" i="1"/>
            </a:p>
          </p:txBody>
        </p:sp>
        <p:sp>
          <p:nvSpPr>
            <p:cNvPr id="675847" name="Rectangle 7"/>
            <p:cNvSpPr>
              <a:spLocks noChangeArrowheads="1"/>
            </p:cNvSpPr>
            <p:nvPr/>
          </p:nvSpPr>
          <p:spPr bwMode="auto">
            <a:xfrm>
              <a:off x="1872" y="1709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Removes the object from the canvas</a:t>
              </a:r>
              <a:endParaRPr lang="en-US" sz="1800" b="0" i="1"/>
            </a:p>
          </p:txBody>
        </p:sp>
        <p:sp>
          <p:nvSpPr>
            <p:cNvPr id="675848" name="Rectangle 8"/>
            <p:cNvSpPr>
              <a:spLocks noChangeArrowheads="1"/>
            </p:cNvSpPr>
            <p:nvPr/>
          </p:nvSpPr>
          <p:spPr bwMode="auto">
            <a:xfrm>
              <a:off x="1872" y="1915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Removes all objects from the canvas</a:t>
              </a:r>
            </a:p>
          </p:txBody>
        </p:sp>
        <p:sp>
          <p:nvSpPr>
            <p:cNvPr id="675849" name="Rectangle 9"/>
            <p:cNvSpPr>
              <a:spLocks noChangeArrowheads="1"/>
            </p:cNvSpPr>
            <p:nvPr/>
          </p:nvSpPr>
          <p:spPr bwMode="auto">
            <a:xfrm>
              <a:off x="1872" y="2115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Returns the frontmost object at (</a:t>
              </a:r>
              <a:r>
                <a:rPr lang="en-US" sz="1800" b="0" i="1"/>
                <a:t>x</a:t>
              </a:r>
              <a:r>
                <a:rPr lang="en-US" sz="1800" b="0"/>
                <a:t>, </a:t>
              </a:r>
              <a:r>
                <a:rPr lang="en-US" sz="1800" b="0" i="1"/>
                <a:t>y</a:t>
              </a:r>
              <a:r>
                <a:rPr lang="en-US" sz="1800" b="0"/>
                <a:t>), or </a:t>
              </a:r>
              <a:r>
                <a:rPr lang="en-US" sz="1600">
                  <a:latin typeface="Courier New" charset="0"/>
                </a:rPr>
                <a:t>null</a:t>
              </a:r>
              <a:r>
                <a:rPr lang="en-US" sz="1800" b="0"/>
                <a:t> if none </a:t>
              </a:r>
            </a:p>
          </p:txBody>
        </p:sp>
        <p:sp>
          <p:nvSpPr>
            <p:cNvPr id="675850" name="Rectangle 10"/>
            <p:cNvSpPr>
              <a:spLocks noChangeArrowheads="1"/>
            </p:cNvSpPr>
            <p:nvPr/>
          </p:nvSpPr>
          <p:spPr bwMode="auto">
            <a:xfrm>
              <a:off x="1872" y="2315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Returns the width in pixels of the entire canvas</a:t>
              </a:r>
            </a:p>
          </p:txBody>
        </p:sp>
        <p:sp>
          <p:nvSpPr>
            <p:cNvPr id="675851" name="Rectangle 11"/>
            <p:cNvSpPr>
              <a:spLocks noChangeArrowheads="1"/>
            </p:cNvSpPr>
            <p:nvPr/>
          </p:nvSpPr>
          <p:spPr bwMode="auto">
            <a:xfrm>
              <a:off x="1872" y="2515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Returns the height in pixels of the entire canvas</a:t>
              </a:r>
            </a:p>
          </p:txBody>
        </p:sp>
        <p:sp>
          <p:nvSpPr>
            <p:cNvPr id="675852" name="Rectangle 12"/>
            <p:cNvSpPr>
              <a:spLocks noChangeArrowheads="1"/>
            </p:cNvSpPr>
            <p:nvPr/>
          </p:nvSpPr>
          <p:spPr bwMode="auto">
            <a:xfrm>
              <a:off x="1872" y="2715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Sets the background color of the canvas to </a:t>
              </a:r>
              <a:r>
                <a:rPr lang="en-US" sz="1800" b="0" i="1"/>
                <a:t>c.</a:t>
              </a:r>
              <a:endParaRPr lang="en-US" sz="1800" b="0"/>
            </a:p>
          </p:txBody>
        </p:sp>
        <p:sp>
          <p:nvSpPr>
            <p:cNvPr id="675853" name="Rectangle 13"/>
            <p:cNvSpPr>
              <a:spLocks noChangeArrowheads="1"/>
            </p:cNvSpPr>
            <p:nvPr/>
          </p:nvSpPr>
          <p:spPr bwMode="auto">
            <a:xfrm>
              <a:off x="288" y="1296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add(</a:t>
              </a:r>
              <a:r>
                <a:rPr lang="en-US" sz="1800" b="0" i="1"/>
                <a:t>object</a:t>
              </a:r>
              <a:r>
                <a:rPr lang="en-US" sz="1800">
                  <a:latin typeface="Courier New" charset="0"/>
                </a:rPr>
                <a:t>)</a:t>
              </a:r>
            </a:p>
          </p:txBody>
        </p:sp>
        <p:sp>
          <p:nvSpPr>
            <p:cNvPr id="675854" name="Rectangle 14"/>
            <p:cNvSpPr>
              <a:spLocks noChangeArrowheads="1"/>
            </p:cNvSpPr>
            <p:nvPr/>
          </p:nvSpPr>
          <p:spPr bwMode="auto">
            <a:xfrm>
              <a:off x="288" y="1503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add(</a:t>
              </a:r>
              <a:r>
                <a:rPr lang="en-US" sz="1800" b="0" i="1"/>
                <a:t>object</a:t>
              </a:r>
              <a:r>
                <a:rPr lang="en-US" sz="1800">
                  <a:latin typeface="Courier New" charset="0"/>
                </a:rPr>
                <a:t>,</a:t>
              </a:r>
              <a:r>
                <a:rPr lang="en-US" sz="1800" b="0" i="1"/>
                <a:t> x</a:t>
              </a:r>
              <a:r>
                <a:rPr lang="en-US" sz="1800">
                  <a:latin typeface="Courier New" charset="0"/>
                </a:rPr>
                <a:t>,</a:t>
              </a:r>
              <a:r>
                <a:rPr lang="en-US" sz="1800" b="0" i="1"/>
                <a:t> y</a:t>
              </a:r>
              <a:r>
                <a:rPr lang="en-US" sz="1800">
                  <a:latin typeface="Courier New" charset="0"/>
                </a:rPr>
                <a:t>)</a:t>
              </a:r>
            </a:p>
          </p:txBody>
        </p:sp>
        <p:sp>
          <p:nvSpPr>
            <p:cNvPr id="675855" name="Rectangle 15"/>
            <p:cNvSpPr>
              <a:spLocks noChangeArrowheads="1"/>
            </p:cNvSpPr>
            <p:nvPr/>
          </p:nvSpPr>
          <p:spPr bwMode="auto">
            <a:xfrm>
              <a:off x="288" y="1709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remove(</a:t>
              </a:r>
              <a:r>
                <a:rPr lang="en-US" sz="1800" b="0" i="1"/>
                <a:t>object</a:t>
              </a:r>
              <a:r>
                <a:rPr lang="en-US" sz="1800">
                  <a:latin typeface="Courier New" charset="0"/>
                </a:rPr>
                <a:t>)</a:t>
              </a:r>
            </a:p>
          </p:txBody>
        </p:sp>
        <p:sp>
          <p:nvSpPr>
            <p:cNvPr id="675856" name="Rectangle 16"/>
            <p:cNvSpPr>
              <a:spLocks noChangeArrowheads="1"/>
            </p:cNvSpPr>
            <p:nvPr/>
          </p:nvSpPr>
          <p:spPr bwMode="auto">
            <a:xfrm>
              <a:off x="288" y="1915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removeAll()</a:t>
              </a:r>
            </a:p>
          </p:txBody>
        </p:sp>
        <p:sp>
          <p:nvSpPr>
            <p:cNvPr id="675857" name="Rectangle 17"/>
            <p:cNvSpPr>
              <a:spLocks noChangeArrowheads="1"/>
            </p:cNvSpPr>
            <p:nvPr/>
          </p:nvSpPr>
          <p:spPr bwMode="auto">
            <a:xfrm>
              <a:off x="288" y="2115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getElementAt(</a:t>
              </a:r>
              <a:r>
                <a:rPr lang="en-US" sz="1800" b="0" i="1"/>
                <a:t>x</a:t>
              </a:r>
              <a:r>
                <a:rPr lang="en-US" sz="1800">
                  <a:latin typeface="Courier New" charset="0"/>
                </a:rPr>
                <a:t>,</a:t>
              </a:r>
              <a:r>
                <a:rPr lang="en-US" sz="1800" b="0" i="1"/>
                <a:t> y</a:t>
              </a:r>
              <a:r>
                <a:rPr lang="en-US" sz="1800">
                  <a:latin typeface="Courier New" charset="0"/>
                </a:rPr>
                <a:t>)</a:t>
              </a:r>
            </a:p>
          </p:txBody>
        </p:sp>
        <p:sp>
          <p:nvSpPr>
            <p:cNvPr id="675858" name="Rectangle 18"/>
            <p:cNvSpPr>
              <a:spLocks noChangeArrowheads="1"/>
            </p:cNvSpPr>
            <p:nvPr/>
          </p:nvSpPr>
          <p:spPr bwMode="auto">
            <a:xfrm>
              <a:off x="288" y="2315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getWidth()</a:t>
              </a:r>
            </a:p>
          </p:txBody>
        </p:sp>
        <p:sp>
          <p:nvSpPr>
            <p:cNvPr id="675859" name="Rectangle 19"/>
            <p:cNvSpPr>
              <a:spLocks noChangeArrowheads="1"/>
            </p:cNvSpPr>
            <p:nvPr/>
          </p:nvSpPr>
          <p:spPr bwMode="auto">
            <a:xfrm>
              <a:off x="288" y="2515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getHeight()</a:t>
              </a:r>
            </a:p>
          </p:txBody>
        </p:sp>
        <p:sp>
          <p:nvSpPr>
            <p:cNvPr id="675860" name="Rectangle 20"/>
            <p:cNvSpPr>
              <a:spLocks noChangeArrowheads="1"/>
            </p:cNvSpPr>
            <p:nvPr/>
          </p:nvSpPr>
          <p:spPr bwMode="auto">
            <a:xfrm>
              <a:off x="288" y="2715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setBackground(</a:t>
              </a:r>
              <a:r>
                <a:rPr lang="en-US" sz="1800" b="0" i="1"/>
                <a:t>c</a:t>
              </a:r>
              <a:r>
                <a:rPr lang="en-US" sz="1800">
                  <a:latin typeface="Courier New" charset="0"/>
                </a:rPr>
                <a:t>)</a:t>
              </a:r>
            </a:p>
          </p:txBody>
        </p:sp>
      </p:grpSp>
      <p:grpSp>
        <p:nvGrpSpPr>
          <p:cNvPr id="675862" name="Group 22"/>
          <p:cNvGrpSpPr>
            <a:grpSpLocks/>
          </p:cNvGrpSpPr>
          <p:nvPr/>
        </p:nvGrpSpPr>
        <p:grpSpPr bwMode="auto">
          <a:xfrm>
            <a:off x="457200" y="4465998"/>
            <a:ext cx="8229600" cy="654050"/>
            <a:chOff x="288" y="3380"/>
            <a:chExt cx="5184" cy="412"/>
          </a:xfrm>
        </p:grpSpPr>
        <p:sp>
          <p:nvSpPr>
            <p:cNvPr id="675863" name="Rectangle 23"/>
            <p:cNvSpPr>
              <a:spLocks noChangeArrowheads="1"/>
            </p:cNvSpPr>
            <p:nvPr/>
          </p:nvSpPr>
          <p:spPr bwMode="auto">
            <a:xfrm>
              <a:off x="1872" y="3380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Pauses the program for the specified time in milliseconds</a:t>
              </a:r>
            </a:p>
          </p:txBody>
        </p:sp>
        <p:sp>
          <p:nvSpPr>
            <p:cNvPr id="675864" name="Rectangle 24"/>
            <p:cNvSpPr>
              <a:spLocks noChangeArrowheads="1"/>
            </p:cNvSpPr>
            <p:nvPr/>
          </p:nvSpPr>
          <p:spPr bwMode="auto">
            <a:xfrm>
              <a:off x="1872" y="3580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Suspends the program until the user clicks the mouse</a:t>
              </a:r>
            </a:p>
          </p:txBody>
        </p:sp>
        <p:sp>
          <p:nvSpPr>
            <p:cNvPr id="675865" name="Rectangle 25"/>
            <p:cNvSpPr>
              <a:spLocks noChangeArrowheads="1"/>
            </p:cNvSpPr>
            <p:nvPr/>
          </p:nvSpPr>
          <p:spPr bwMode="auto">
            <a:xfrm>
              <a:off x="288" y="3380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pause(</a:t>
              </a:r>
              <a:r>
                <a:rPr lang="en-US" sz="1800" b="0" i="1"/>
                <a:t>milliseconds</a:t>
              </a:r>
              <a:r>
                <a:rPr lang="en-US" sz="1800">
                  <a:latin typeface="Courier New" charset="0"/>
                </a:rPr>
                <a:t>)</a:t>
              </a:r>
            </a:p>
          </p:txBody>
        </p:sp>
        <p:sp>
          <p:nvSpPr>
            <p:cNvPr id="675866" name="Rectangle 26"/>
            <p:cNvSpPr>
              <a:spLocks noChangeArrowheads="1"/>
            </p:cNvSpPr>
            <p:nvPr/>
          </p:nvSpPr>
          <p:spPr bwMode="auto">
            <a:xfrm>
              <a:off x="288" y="3580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waitForClick()</a:t>
              </a:r>
            </a:p>
          </p:txBody>
        </p:sp>
      </p:grpSp>
      <p:sp>
        <p:nvSpPr>
          <p:cNvPr id="2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Graphics Methods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BA1FDA4-75DF-2A4F-A672-2B6765AEB234}"/>
              </a:ext>
            </a:extLst>
          </p:cNvPr>
          <p:cNvSpPr/>
          <p:nvPr/>
        </p:nvSpPr>
        <p:spPr>
          <a:xfrm>
            <a:off x="313136" y="1739505"/>
            <a:ext cx="8611234" cy="956728"/>
          </a:xfrm>
          <a:prstGeom prst="round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962221E-3904-E147-8E0E-C92B56F48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299" y="5426098"/>
            <a:ext cx="2732088" cy="1213025"/>
          </a:xfrm>
          <a:prstGeom prst="rect">
            <a:avLst/>
          </a:prstGeom>
        </p:spPr>
      </p:pic>
      <p:sp>
        <p:nvSpPr>
          <p:cNvPr id="27" name="Right Arrow 26">
            <a:extLst>
              <a:ext uri="{FF2B5EF4-FFF2-40B4-BE49-F238E27FC236}">
                <a16:creationId xmlns:a16="http://schemas.microsoft.com/office/drawing/2014/main" id="{EE354015-439A-2E45-9E87-66C814DF795E}"/>
              </a:ext>
            </a:extLst>
          </p:cNvPr>
          <p:cNvSpPr/>
          <p:nvPr/>
        </p:nvSpPr>
        <p:spPr>
          <a:xfrm rot="10800000">
            <a:off x="7758112" y="6143290"/>
            <a:ext cx="519569" cy="22304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6277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985" y="724871"/>
            <a:ext cx="6286302" cy="606278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Reference Sheet</a:t>
            </a:r>
          </a:p>
        </p:txBody>
      </p:sp>
    </p:spTree>
    <p:extLst>
      <p:ext uri="{BB962C8B-B14F-4D97-AF65-F5344CB8AC3E}">
        <p14:creationId xmlns:p14="http://schemas.microsoft.com/office/powerpoint/2010/main" val="360826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90516E-6 4.50717E-6 L -7.90516E-6 -0.35979 " pathEditMode="relative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9938631-98A6-3F4B-9991-771D2A85B9B4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Time to Be Awesome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FCB0F2-2C71-DF4C-823B-1E16E2F85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5" y="1174055"/>
            <a:ext cx="6457950" cy="41989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7B1828-CB43-3F4A-87C0-CA52D9BCFFFA}"/>
              </a:ext>
            </a:extLst>
          </p:cNvPr>
          <p:cNvSpPr txBox="1"/>
          <p:nvPr/>
        </p:nvSpPr>
        <p:spPr bwMode="auto">
          <a:xfrm>
            <a:off x="614827" y="5683945"/>
            <a:ext cx="791434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If you don’t finish, you can keep working in the afternoon!</a:t>
            </a:r>
          </a:p>
        </p:txBody>
      </p:sp>
    </p:spTree>
    <p:extLst>
      <p:ext uri="{BB962C8B-B14F-4D97-AF65-F5344CB8AC3E}">
        <p14:creationId xmlns:p14="http://schemas.microsoft.com/office/powerpoint/2010/main" val="3718258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10">
            <a:extLst>
              <a:ext uri="{FF2B5EF4-FFF2-40B4-BE49-F238E27FC236}">
                <a16:creationId xmlns:a16="http://schemas.microsoft.com/office/drawing/2014/main" id="{ADB46CC6-B210-8249-900E-354482B85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6355" y="4936715"/>
            <a:ext cx="1273089" cy="8653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523C1E8-FFEF-C64E-A286-8AF391A5D5D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Updating Variable Values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A95389-7002-1447-B96E-CD9AC398AC8C}"/>
              </a:ext>
            </a:extLst>
          </p:cNvPr>
          <p:cNvSpPr txBox="1"/>
          <p:nvPr/>
        </p:nvSpPr>
        <p:spPr bwMode="auto">
          <a:xfrm>
            <a:off x="2223770" y="1102521"/>
            <a:ext cx="663147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457200" indent="-457200" algn="l">
              <a:buAutoNum type="arabicParenBoth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Evaluate right hand side</a:t>
            </a:r>
          </a:p>
          <a:p>
            <a:pPr marL="457200" indent="-457200" algn="l">
              <a:buAutoNum type="arabicParenBoth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Store result in variable on left hand side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6191C4-71BF-0C41-958A-4194FF4B92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81946" y="1221247"/>
            <a:ext cx="598379" cy="83679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BD0003-24FF-5542-BFE3-F1BE0BC57263}"/>
              </a:ext>
            </a:extLst>
          </p:cNvPr>
          <p:cNvSpPr txBox="1"/>
          <p:nvPr/>
        </p:nvSpPr>
        <p:spPr bwMode="auto">
          <a:xfrm>
            <a:off x="297276" y="1192995"/>
            <a:ext cx="109613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“equals”</a:t>
            </a: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2A2C7945-7E7D-DD42-A44C-6CE5E188D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185" y="1424936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=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5B05F3-8F98-3644-A7D5-CDD8216A1A0D}"/>
              </a:ext>
            </a:extLst>
          </p:cNvPr>
          <p:cNvSpPr/>
          <p:nvPr/>
        </p:nvSpPr>
        <p:spPr>
          <a:xfrm>
            <a:off x="645987" y="2527388"/>
            <a:ext cx="5097514" cy="163121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year = 2019;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prevYear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year;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year = year + 1;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prevYear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0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"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+ year);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prevYear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year);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762A7-475E-0945-A9A5-C97BBDAE28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957"/>
          <a:stretch/>
        </p:blipFill>
        <p:spPr>
          <a:xfrm>
            <a:off x="6040197" y="2297515"/>
            <a:ext cx="2457816" cy="1894286"/>
          </a:xfrm>
          <a:prstGeom prst="rect">
            <a:avLst/>
          </a:prstGeom>
        </p:spPr>
      </p:pic>
      <p:sp>
        <p:nvSpPr>
          <p:cNvPr id="19" name="Rectangle 10">
            <a:extLst>
              <a:ext uri="{FF2B5EF4-FFF2-40B4-BE49-F238E27FC236}">
                <a16:creationId xmlns:a16="http://schemas.microsoft.com/office/drawing/2014/main" id="{327BE318-AB44-6147-91DD-C50027E62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2405" y="4936716"/>
            <a:ext cx="1273089" cy="8653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Text Box 33">
            <a:extLst>
              <a:ext uri="{FF2B5EF4-FFF2-40B4-BE49-F238E27FC236}">
                <a16:creationId xmlns:a16="http://schemas.microsoft.com/office/drawing/2014/main" id="{24B49D90-E4FB-6841-B4D2-48DA9B0CC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2405" y="4546088"/>
            <a:ext cx="1273090" cy="420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year</a:t>
            </a:r>
          </a:p>
        </p:txBody>
      </p:sp>
      <p:sp>
        <p:nvSpPr>
          <p:cNvPr id="27" name="Text Box 27">
            <a:extLst>
              <a:ext uri="{FF2B5EF4-FFF2-40B4-BE49-F238E27FC236}">
                <a16:creationId xmlns:a16="http://schemas.microsoft.com/office/drawing/2014/main" id="{3EBF592B-3F0D-0C4A-B1D1-2EDD7BB29D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6356" y="5135933"/>
            <a:ext cx="1273090" cy="527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0" dirty="0">
                <a:latin typeface="Courier New" panose="02070309020205020404" pitchFamily="49" charset="0"/>
                <a:ea typeface="Times New Roman" pitchFamily="1" charset="0"/>
                <a:cs typeface="Courier New" panose="02070309020205020404" pitchFamily="49" charset="0"/>
              </a:rPr>
              <a:t>2019</a:t>
            </a:r>
          </a:p>
        </p:txBody>
      </p:sp>
      <p:sp>
        <p:nvSpPr>
          <p:cNvPr id="28" name="Text Box 35">
            <a:extLst>
              <a:ext uri="{FF2B5EF4-FFF2-40B4-BE49-F238E27FC236}">
                <a16:creationId xmlns:a16="http://schemas.microsoft.com/office/drawing/2014/main" id="{30EFA79E-5F3D-884C-BF2A-562638CE1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0268" y="4540813"/>
            <a:ext cx="2005264" cy="420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prevYear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4A7F0F61-304B-0A40-9307-178FB293E4CA}"/>
              </a:ext>
            </a:extLst>
          </p:cNvPr>
          <p:cNvSpPr/>
          <p:nvPr/>
        </p:nvSpPr>
        <p:spPr>
          <a:xfrm>
            <a:off x="314033" y="3150686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FEA6984E-6F68-F44E-96B5-DE90B93C8A01}"/>
              </a:ext>
            </a:extLst>
          </p:cNvPr>
          <p:cNvSpPr/>
          <p:nvPr/>
        </p:nvSpPr>
        <p:spPr>
          <a:xfrm>
            <a:off x="318989" y="3461785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0BDD6335-33A1-0F45-9300-D7C2DFC0B5A3}"/>
              </a:ext>
            </a:extLst>
          </p:cNvPr>
          <p:cNvSpPr/>
          <p:nvPr/>
        </p:nvSpPr>
        <p:spPr>
          <a:xfrm>
            <a:off x="314033" y="3779572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6" name="Text Box 27">
            <a:extLst>
              <a:ext uri="{FF2B5EF4-FFF2-40B4-BE49-F238E27FC236}">
                <a16:creationId xmlns:a16="http://schemas.microsoft.com/office/drawing/2014/main" id="{62EFDB0E-B37F-DD43-B988-8391EF29FD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2405" y="5120384"/>
            <a:ext cx="1273092" cy="527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0" dirty="0">
                <a:latin typeface="Courier New" panose="02070309020205020404" pitchFamily="49" charset="0"/>
                <a:ea typeface="Times New Roman" pitchFamily="1" charset="0"/>
                <a:cs typeface="Courier New" panose="02070309020205020404" pitchFamily="49" charset="0"/>
              </a:rPr>
              <a:t>2020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4C5070-3CAC-2842-9DF3-7686B4F3E78F}"/>
              </a:ext>
            </a:extLst>
          </p:cNvPr>
          <p:cNvSpPr txBox="1"/>
          <p:nvPr/>
        </p:nvSpPr>
        <p:spPr bwMode="auto">
          <a:xfrm>
            <a:off x="6075508" y="2742840"/>
            <a:ext cx="16417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2019 2020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1708E3-F096-8542-B888-49C7BC05E7AA}"/>
              </a:ext>
            </a:extLst>
          </p:cNvPr>
          <p:cNvSpPr txBox="1"/>
          <p:nvPr/>
        </p:nvSpPr>
        <p:spPr bwMode="auto">
          <a:xfrm>
            <a:off x="6068164" y="3168444"/>
            <a:ext cx="83227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4039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C7B7A7-E8E0-424A-B4C7-03267848F71E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324945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1" animBg="1"/>
      <p:bldP spid="33" grpId="0" animBg="1"/>
      <p:bldP spid="33" grpId="1" animBg="1"/>
      <p:bldP spid="34" grpId="0" animBg="1"/>
      <p:bldP spid="37" grpId="0"/>
      <p:bldP spid="3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DBA4868-A59C-9F42-8F94-C60C1828FF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Karel’s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Grandpa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A10FCA-DFAD-824F-84C0-B266EEDFDC8B}"/>
              </a:ext>
            </a:extLst>
          </p:cNvPr>
          <p:cNvSpPr txBox="1"/>
          <p:nvPr/>
        </p:nvSpPr>
        <p:spPr bwMode="auto">
          <a:xfrm>
            <a:off x="431379" y="5770988"/>
            <a:ext cx="828124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+mj-lt"/>
                <a:cs typeface="Calibri" panose="020F0502020204030204" pitchFamily="34" charset="0"/>
              </a:rPr>
              <a:t>Read the solution code if you get stuck!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5EFA43-A2E8-5444-92C4-74BEB406C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6" y="4705255"/>
            <a:ext cx="4900612" cy="9313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5CF031-4208-E643-93C9-F1FD625EF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962" y="1193586"/>
            <a:ext cx="4900612" cy="35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1400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3" name="Rectangle 3"/>
          <p:cNvSpPr>
            <a:spLocks noChangeArrowheads="1"/>
          </p:cNvSpPr>
          <p:nvPr/>
        </p:nvSpPr>
        <p:spPr bwMode="auto">
          <a:xfrm>
            <a:off x="482600" y="1155700"/>
            <a:ext cx="8128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>
                <a:latin typeface="+mj-lt"/>
              </a:rPr>
              <a:t>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GLine</a:t>
            </a:r>
            <a:r>
              <a:rPr lang="en-US" sz="2400" b="0" dirty="0">
                <a:latin typeface="+mj-lt"/>
              </a:rPr>
              <a:t> class represents </a:t>
            </a:r>
            <a:r>
              <a:rPr lang="en-US" sz="2400" dirty="0">
                <a:latin typeface="+mj-lt"/>
              </a:rPr>
              <a:t>a line defined by a start point and an end point.</a:t>
            </a:r>
            <a:endParaRPr lang="en-US" sz="2400" b="0" dirty="0">
              <a:latin typeface="+mj-lt"/>
            </a:endParaRPr>
          </a:p>
        </p:txBody>
      </p:sp>
      <p:sp>
        <p:nvSpPr>
          <p:cNvPr id="757765" name="Rectangle 5"/>
          <p:cNvSpPr>
            <a:spLocks noChangeArrowheads="1"/>
          </p:cNvSpPr>
          <p:nvPr/>
        </p:nvSpPr>
        <p:spPr bwMode="auto">
          <a:xfrm>
            <a:off x="482600" y="1955800"/>
            <a:ext cx="8128000" cy="54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>
                <a:latin typeface="+mj-lt"/>
              </a:rPr>
              <a:t>As an example, the following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lang="en-US" sz="2400" b="0" dirty="0">
                <a:latin typeface="+mj-lt"/>
              </a:rPr>
              <a:t> method creates a diagonal line across the canvas:  </a:t>
            </a:r>
          </a:p>
        </p:txBody>
      </p:sp>
      <p:sp>
        <p:nvSpPr>
          <p:cNvPr id="757766" name="Rectangle 6"/>
          <p:cNvSpPr>
            <a:spLocks noChangeArrowheads="1"/>
          </p:cNvSpPr>
          <p:nvPr/>
        </p:nvSpPr>
        <p:spPr bwMode="auto">
          <a:xfrm>
            <a:off x="1052513" y="2794000"/>
            <a:ext cx="7100888" cy="1549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 dirty="0">
              <a:solidFill>
                <a:srgbClr val="6600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run()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GLine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line = </a:t>
            </a:r>
            <a:r>
              <a:rPr lang="en-US" sz="1600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GLine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(0,0,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getWidth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getHeight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add(line);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(bonus)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841" y="4438113"/>
            <a:ext cx="3485517" cy="236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0289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(bonus) Karel’s Grandpa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7391"/>
            <a:ext cx="9144000" cy="621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02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523C1E8-FFEF-C64E-A286-8AF391A5D5D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Updating Variable Values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62560E-1CD8-8E44-8E5A-1BC3E90FB9F5}"/>
              </a:ext>
            </a:extLst>
          </p:cNvPr>
          <p:cNvSpPr/>
          <p:nvPr/>
        </p:nvSpPr>
        <p:spPr>
          <a:xfrm>
            <a:off x="472972" y="2487461"/>
            <a:ext cx="4066943" cy="101566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000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seconds = 60;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seconds--;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(seconds);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234F7F-0844-164F-96F9-51ABBBD6D102}"/>
              </a:ext>
            </a:extLst>
          </p:cNvPr>
          <p:cNvSpPr/>
          <p:nvPr/>
        </p:nvSpPr>
        <p:spPr>
          <a:xfrm>
            <a:off x="472969" y="3941421"/>
            <a:ext cx="4066943" cy="132343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total = 15;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total /= 10;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(total);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05244C-3531-9342-8B5A-14BEEA14149B}"/>
              </a:ext>
            </a:extLst>
          </p:cNvPr>
          <p:cNvSpPr/>
          <p:nvPr/>
        </p:nvSpPr>
        <p:spPr>
          <a:xfrm>
            <a:off x="2436900" y="2795236"/>
            <a:ext cx="370185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seconds = seconds – 1;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1B297D-7E6D-B64A-81BD-79CE2FE32504}"/>
              </a:ext>
            </a:extLst>
          </p:cNvPr>
          <p:cNvSpPr/>
          <p:nvPr/>
        </p:nvSpPr>
        <p:spPr>
          <a:xfrm>
            <a:off x="2436900" y="4270175"/>
            <a:ext cx="320454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total = total / 10;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A95389-7002-1447-B96E-CD9AC398AC8C}"/>
              </a:ext>
            </a:extLst>
          </p:cNvPr>
          <p:cNvSpPr txBox="1"/>
          <p:nvPr/>
        </p:nvSpPr>
        <p:spPr bwMode="auto">
          <a:xfrm>
            <a:off x="2223770" y="1102521"/>
            <a:ext cx="663147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457200" indent="-457200" algn="l">
              <a:buAutoNum type="arabicParenBoth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Evaluate right hand side</a:t>
            </a:r>
          </a:p>
          <a:p>
            <a:pPr marL="457200" indent="-457200" algn="l">
              <a:buAutoNum type="arabicParenBoth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Store result in variable on left hand side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6191C4-71BF-0C41-958A-4194FF4B92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81946" y="1221247"/>
            <a:ext cx="598379" cy="83679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BD0003-24FF-5542-BFE3-F1BE0BC57263}"/>
              </a:ext>
            </a:extLst>
          </p:cNvPr>
          <p:cNvSpPr txBox="1"/>
          <p:nvPr/>
        </p:nvSpPr>
        <p:spPr bwMode="auto">
          <a:xfrm>
            <a:off x="297276" y="1192995"/>
            <a:ext cx="109613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“equals”</a:t>
            </a: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2A2C7945-7E7D-DD42-A44C-6CE5E188D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185" y="1424936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=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0AD40C-C7D8-194F-9A1D-F3A87E1246BC}"/>
              </a:ext>
            </a:extLst>
          </p:cNvPr>
          <p:cNvSpPr/>
          <p:nvPr/>
        </p:nvSpPr>
        <p:spPr>
          <a:xfrm>
            <a:off x="472969" y="5517276"/>
            <a:ext cx="4066943" cy="70788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age;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age = age + 1;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9A4B91-11C8-F445-A53F-29AEDA62D381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B8B1BA1-33B0-5742-AF5D-8E1EC17E8C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957"/>
          <a:stretch/>
        </p:blipFill>
        <p:spPr>
          <a:xfrm>
            <a:off x="6574857" y="2430662"/>
            <a:ext cx="1465201" cy="11292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5E2D44F-034D-094E-8FD6-1F0840FB1375}"/>
              </a:ext>
            </a:extLst>
          </p:cNvPr>
          <p:cNvSpPr txBox="1"/>
          <p:nvPr/>
        </p:nvSpPr>
        <p:spPr bwMode="auto">
          <a:xfrm>
            <a:off x="6859257" y="2738439"/>
            <a:ext cx="89639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4000" dirty="0">
                <a:solidFill>
                  <a:srgbClr val="FF0000"/>
                </a:solidFill>
                <a:latin typeface="+mj-lt"/>
                <a:cs typeface="Calibri" panose="020F0502020204030204" pitchFamily="34" charset="0"/>
              </a:rPr>
              <a:t>???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D9552D9-2CA2-D442-8223-4BFD9C2D74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957"/>
          <a:stretch/>
        </p:blipFill>
        <p:spPr>
          <a:xfrm>
            <a:off x="6574857" y="3827825"/>
            <a:ext cx="1465201" cy="1129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8656D38-783D-BF45-9C58-A6DDF50B3A5E}"/>
              </a:ext>
            </a:extLst>
          </p:cNvPr>
          <p:cNvSpPr txBox="1"/>
          <p:nvPr/>
        </p:nvSpPr>
        <p:spPr bwMode="auto">
          <a:xfrm>
            <a:off x="6859257" y="4135602"/>
            <a:ext cx="89639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4000" dirty="0">
                <a:solidFill>
                  <a:srgbClr val="FF0000"/>
                </a:solidFill>
                <a:latin typeface="+mj-lt"/>
                <a:cs typeface="Calibri" panose="020F0502020204030204" pitchFamily="34" charset="0"/>
              </a:rPr>
              <a:t>???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B107A40-9CF9-234F-9D44-EB4771E04B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957"/>
          <a:stretch/>
        </p:blipFill>
        <p:spPr>
          <a:xfrm>
            <a:off x="6574857" y="5264861"/>
            <a:ext cx="1465201" cy="112925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6BDBDE0-DFF4-6D45-927C-05B6E4F26D0A}"/>
              </a:ext>
            </a:extLst>
          </p:cNvPr>
          <p:cNvSpPr txBox="1"/>
          <p:nvPr/>
        </p:nvSpPr>
        <p:spPr bwMode="auto">
          <a:xfrm>
            <a:off x="6859257" y="5572638"/>
            <a:ext cx="89639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4000" dirty="0">
                <a:solidFill>
                  <a:srgbClr val="FF0000"/>
                </a:solidFill>
                <a:latin typeface="+mj-lt"/>
                <a:cs typeface="Calibri" panose="020F0502020204030204" pitchFamily="34" charset="0"/>
              </a:rPr>
              <a:t>???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D95B19-AB47-244D-AF13-521A23E417C2}"/>
              </a:ext>
            </a:extLst>
          </p:cNvPr>
          <p:cNvSpPr txBox="1"/>
          <p:nvPr/>
        </p:nvSpPr>
        <p:spPr bwMode="auto">
          <a:xfrm>
            <a:off x="6729413" y="2707661"/>
            <a:ext cx="1479892" cy="738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59.0    </a:t>
            </a:r>
          </a:p>
          <a:p>
            <a:pPr algn="l"/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018D02-C18A-0C4D-8641-A6CAECF7729E}"/>
              </a:ext>
            </a:extLst>
          </p:cNvPr>
          <p:cNvSpPr txBox="1"/>
          <p:nvPr/>
        </p:nvSpPr>
        <p:spPr bwMode="auto">
          <a:xfrm>
            <a:off x="6634481" y="4079920"/>
            <a:ext cx="1317990" cy="738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   </a:t>
            </a: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FD6EDE7A-65B9-3C47-B580-4B56669C0781}"/>
              </a:ext>
            </a:extLst>
          </p:cNvPr>
          <p:cNvCxnSpPr/>
          <p:nvPr/>
        </p:nvCxnSpPr>
        <p:spPr>
          <a:xfrm flipV="1">
            <a:off x="2339788" y="4263690"/>
            <a:ext cx="4389625" cy="554894"/>
          </a:xfrm>
          <a:prstGeom prst="curvedConnector3">
            <a:avLst>
              <a:gd name="adj1" fmla="val 91662"/>
            </a:avLst>
          </a:prstGeom>
          <a:ln w="285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F3F2989A-DFEF-2C43-B48D-9C05193F4AA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9428" y="5311503"/>
            <a:ext cx="1001082" cy="1001082"/>
          </a:xfrm>
          <a:prstGeom prst="rect">
            <a:avLst/>
          </a:prstGeom>
        </p:spPr>
      </p:pic>
      <p:sp>
        <p:nvSpPr>
          <p:cNvPr id="29" name="Oval Callout 28">
            <a:extLst>
              <a:ext uri="{FF2B5EF4-FFF2-40B4-BE49-F238E27FC236}">
                <a16:creationId xmlns:a16="http://schemas.microsoft.com/office/drawing/2014/main" id="{913D723B-B6A0-314C-BA60-6C6CBB2F791E}"/>
              </a:ext>
            </a:extLst>
          </p:cNvPr>
          <p:cNvSpPr/>
          <p:nvPr/>
        </p:nvSpPr>
        <p:spPr>
          <a:xfrm>
            <a:off x="5980511" y="5033892"/>
            <a:ext cx="3070908" cy="1323439"/>
          </a:xfrm>
          <a:prstGeom prst="wedgeEllipseCallout">
            <a:avLst>
              <a:gd name="adj1" fmla="val -61652"/>
              <a:gd name="adj2" fmla="val 6153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ndale Mono" panose="020B0509000000000004" pitchFamily="49" charset="0"/>
                <a:ea typeface=""/>
                <a:cs typeface=""/>
              </a:rPr>
              <a:t>The local</a:t>
            </a:r>
            <a:r>
              <a:rPr kumimoji="0" lang="en-US" sz="1600" b="0" i="0" u="none" strike="noStrike" kern="0" cap="none" spc="0" normalizeH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ndale Mono" panose="020B0509000000000004" pitchFamily="49" charset="0"/>
                <a:ea typeface=""/>
                <a:cs typeface=""/>
              </a:rPr>
              <a:t> variable age may not have been initialized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ndale Mono" panose="020B0509000000000004" pitchFamily="49" charset="0"/>
              <a:ea typeface=""/>
              <a:cs typeface="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584C238-A950-8148-B7F8-BB747117F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74" y="5805915"/>
            <a:ext cx="378385" cy="436598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3858E4C-F272-FD40-9380-9952CE258BBD}"/>
              </a:ext>
            </a:extLst>
          </p:cNvPr>
          <p:cNvSpPr/>
          <p:nvPr/>
        </p:nvSpPr>
        <p:spPr>
          <a:xfrm>
            <a:off x="1388344" y="5805078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urier"/>
                <a:cs typeface="Courier"/>
              </a:rPr>
              <a:t>___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29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6" grpId="0"/>
      <p:bldP spid="23" grpId="0" animBg="1"/>
      <p:bldP spid="24" grpId="1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8A861D8-D051-9D43-9DF2-3CB8C5B867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2346" y="3175170"/>
            <a:ext cx="3674648" cy="204337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470" y="2486989"/>
            <a:ext cx="2387600" cy="2400300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3792070" y="2003014"/>
            <a:ext cx="2711143" cy="940247"/>
          </a:xfrm>
          <a:prstGeom prst="wedgeRoundRectCallout">
            <a:avLst>
              <a:gd name="adj1" fmla="val -61824"/>
              <a:gd name="adj2" fmla="val 418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I’m back! Maybe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We Called Karel, Maybe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5B89E6-A8C4-374D-B9E8-D305A667455E}"/>
              </a:ext>
            </a:extLst>
          </p:cNvPr>
          <p:cNvSpPr txBox="1"/>
          <p:nvPr/>
        </p:nvSpPr>
        <p:spPr bwMode="auto">
          <a:xfrm>
            <a:off x="7127007" y="4477870"/>
            <a:ext cx="88998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(2012)</a:t>
            </a:r>
          </a:p>
        </p:txBody>
      </p:sp>
    </p:spTree>
    <p:extLst>
      <p:ext uri="{BB962C8B-B14F-4D97-AF65-F5344CB8AC3E}">
        <p14:creationId xmlns:p14="http://schemas.microsoft.com/office/powerpoint/2010/main" val="2151094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5BC87CE-F806-6747-8196-2BEBC98DCBB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Looping Beepers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D1276A-6BDC-364F-B938-B30BB3D442BA}"/>
              </a:ext>
            </a:extLst>
          </p:cNvPr>
          <p:cNvSpPr/>
          <p:nvPr/>
        </p:nvSpPr>
        <p:spPr>
          <a:xfrm>
            <a:off x="640978" y="2135709"/>
            <a:ext cx="4740043" cy="203132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&lt; 5;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++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800" b="1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int j = 0; j &lt; 4;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j++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800" b="1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int k = 0; k &lt; 3; k++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putBeeper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b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A6927-B4A5-8647-B6AF-D4B5055EAB2B}"/>
              </a:ext>
            </a:extLst>
          </p:cNvPr>
          <p:cNvSpPr txBox="1"/>
          <p:nvPr/>
        </p:nvSpPr>
        <p:spPr bwMode="auto">
          <a:xfrm>
            <a:off x="378057" y="890363"/>
            <a:ext cx="347883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How many beepers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did Karel put down?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626EB4-F519-3740-9EFE-758D517F0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100" y="909061"/>
            <a:ext cx="1083236" cy="1088998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6EC401EA-58DB-A642-AD26-BA3339F17D3C}"/>
              </a:ext>
            </a:extLst>
          </p:cNvPr>
          <p:cNvSpPr/>
          <p:nvPr/>
        </p:nvSpPr>
        <p:spPr>
          <a:xfrm>
            <a:off x="7288305" y="890363"/>
            <a:ext cx="1477638" cy="940247"/>
          </a:xfrm>
          <a:prstGeom prst="wedgeRoundRectCallout">
            <a:avLst>
              <a:gd name="adj1" fmla="val -61824"/>
              <a:gd name="adj2" fmla="val 418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23C89C-5FC6-F24C-9847-421619B3AD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27934" y="942088"/>
            <a:ext cx="598379" cy="836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Diamond 38">
            <a:extLst>
              <a:ext uri="{FF2B5EF4-FFF2-40B4-BE49-F238E27FC236}">
                <a16:creationId xmlns:a16="http://schemas.microsoft.com/office/drawing/2014/main" id="{CE22B0DE-0F9E-9D41-8C2B-93B3F6ECBFD3}"/>
              </a:ext>
            </a:extLst>
          </p:cNvPr>
          <p:cNvSpPr/>
          <p:nvPr/>
        </p:nvSpPr>
        <p:spPr>
          <a:xfrm>
            <a:off x="5662258" y="2474259"/>
            <a:ext cx="1280160" cy="1280160"/>
          </a:xfrm>
          <a:prstGeom prst="diamond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E1B906-39AF-7040-80E8-7ECD8C4CCD56}"/>
              </a:ext>
            </a:extLst>
          </p:cNvPr>
          <p:cNvSpPr txBox="1"/>
          <p:nvPr/>
        </p:nvSpPr>
        <p:spPr bwMode="auto">
          <a:xfrm>
            <a:off x="5997389" y="2821951"/>
            <a:ext cx="6014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latin typeface="+mj-lt"/>
                <a:cs typeface="Calibri" panose="020F0502020204030204" pitchFamily="34" charset="0"/>
              </a:rPr>
              <a:t>60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283ADD4-93BA-1248-98A0-E737A9CB2C0C}"/>
              </a:ext>
            </a:extLst>
          </p:cNvPr>
          <p:cNvSpPr/>
          <p:nvPr/>
        </p:nvSpPr>
        <p:spPr>
          <a:xfrm>
            <a:off x="640978" y="4564845"/>
            <a:ext cx="4740043" cy="203132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&lt; 3;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++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b="1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countdown = 10;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b="1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(countdown &gt; 0)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countdown -= 2;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putBeeper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7440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7A82AB61-7FA3-6B43-9093-305CBB9E935D}"/>
              </a:ext>
            </a:extLst>
          </p:cNvPr>
          <p:cNvSpPr/>
          <p:nvPr/>
        </p:nvSpPr>
        <p:spPr>
          <a:xfrm>
            <a:off x="1178570" y="2713865"/>
            <a:ext cx="4148314" cy="9033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D1276A-6BDC-364F-B938-B30BB3D442BA}"/>
              </a:ext>
            </a:extLst>
          </p:cNvPr>
          <p:cNvSpPr/>
          <p:nvPr/>
        </p:nvSpPr>
        <p:spPr>
          <a:xfrm>
            <a:off x="640978" y="2135709"/>
            <a:ext cx="4740043" cy="203132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&lt; 5;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++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800" b="1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int j = 0; j &lt; 4;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j++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800" b="1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int k = 0; k &lt; 3; k++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putBeeper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b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A46197-A6CA-8747-A746-5796059CF1C4}"/>
              </a:ext>
            </a:extLst>
          </p:cNvPr>
          <p:cNvSpPr/>
          <p:nvPr/>
        </p:nvSpPr>
        <p:spPr>
          <a:xfrm>
            <a:off x="1178570" y="2713865"/>
            <a:ext cx="4148314" cy="90339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5BC87CE-F806-6747-8196-2BEBC98DCBB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Looping Beepers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A6927-B4A5-8647-B6AF-D4B5055EAB2B}"/>
              </a:ext>
            </a:extLst>
          </p:cNvPr>
          <p:cNvSpPr txBox="1"/>
          <p:nvPr/>
        </p:nvSpPr>
        <p:spPr bwMode="auto">
          <a:xfrm>
            <a:off x="378057" y="890363"/>
            <a:ext cx="347883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How many beepers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did Karel put down?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626EB4-F519-3740-9EFE-758D517F0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100" y="909061"/>
            <a:ext cx="1083236" cy="1088998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6EC401EA-58DB-A642-AD26-BA3339F17D3C}"/>
              </a:ext>
            </a:extLst>
          </p:cNvPr>
          <p:cNvSpPr/>
          <p:nvPr/>
        </p:nvSpPr>
        <p:spPr>
          <a:xfrm>
            <a:off x="7288305" y="890363"/>
            <a:ext cx="1477638" cy="940247"/>
          </a:xfrm>
          <a:prstGeom prst="wedgeRoundRectCallout">
            <a:avLst>
              <a:gd name="adj1" fmla="val -61824"/>
              <a:gd name="adj2" fmla="val 418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23C89C-5FC6-F24C-9847-421619B3AD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27934" y="942088"/>
            <a:ext cx="598379" cy="836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D449254-8AB5-3240-96BC-F3E6BBE51E5F}"/>
              </a:ext>
            </a:extLst>
          </p:cNvPr>
          <p:cNvSpPr/>
          <p:nvPr/>
        </p:nvSpPr>
        <p:spPr>
          <a:xfrm>
            <a:off x="2789825" y="2713865"/>
            <a:ext cx="2528851" cy="9033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4" name="Diamond 33">
            <a:extLst>
              <a:ext uri="{FF2B5EF4-FFF2-40B4-BE49-F238E27FC236}">
                <a16:creationId xmlns:a16="http://schemas.microsoft.com/office/drawing/2014/main" id="{664E564A-C7F1-D645-A6F1-78CBC8A17813}"/>
              </a:ext>
            </a:extLst>
          </p:cNvPr>
          <p:cNvSpPr/>
          <p:nvPr/>
        </p:nvSpPr>
        <p:spPr>
          <a:xfrm>
            <a:off x="3806338" y="2799802"/>
            <a:ext cx="731520" cy="731520"/>
          </a:xfrm>
          <a:prstGeom prst="diamond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E90916-E76D-DB42-A28D-45E0A8E8B486}"/>
              </a:ext>
            </a:extLst>
          </p:cNvPr>
          <p:cNvSpPr txBox="1"/>
          <p:nvPr/>
        </p:nvSpPr>
        <p:spPr bwMode="auto">
          <a:xfrm>
            <a:off x="3003837" y="2873174"/>
            <a:ext cx="65755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3 x</a:t>
            </a:r>
          </a:p>
        </p:txBody>
      </p:sp>
      <p:sp>
        <p:nvSpPr>
          <p:cNvPr id="39" name="Diamond 38">
            <a:extLst>
              <a:ext uri="{FF2B5EF4-FFF2-40B4-BE49-F238E27FC236}">
                <a16:creationId xmlns:a16="http://schemas.microsoft.com/office/drawing/2014/main" id="{EA34571F-E8B5-B948-B449-0DF962B62001}"/>
              </a:ext>
            </a:extLst>
          </p:cNvPr>
          <p:cNvSpPr/>
          <p:nvPr/>
        </p:nvSpPr>
        <p:spPr>
          <a:xfrm>
            <a:off x="5662258" y="2474259"/>
            <a:ext cx="1280160" cy="1280160"/>
          </a:xfrm>
          <a:prstGeom prst="diamond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588244-975E-0D4C-B083-EDF11905581A}"/>
              </a:ext>
            </a:extLst>
          </p:cNvPr>
          <p:cNvSpPr txBox="1"/>
          <p:nvPr/>
        </p:nvSpPr>
        <p:spPr bwMode="auto">
          <a:xfrm>
            <a:off x="5997389" y="2821951"/>
            <a:ext cx="6014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latin typeface="+mj-lt"/>
                <a:cs typeface="Calibri" panose="020F0502020204030204" pitchFamily="34" charset="0"/>
              </a:rPr>
              <a:t>60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59AE49C-F00A-624F-9E7B-59214D2D3D97}"/>
              </a:ext>
            </a:extLst>
          </p:cNvPr>
          <p:cNvSpPr/>
          <p:nvPr/>
        </p:nvSpPr>
        <p:spPr>
          <a:xfrm>
            <a:off x="640978" y="4564845"/>
            <a:ext cx="4740043" cy="203132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&lt; 3;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++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b="1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countdown = 10;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b="1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(countdown &gt; 0)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countdown -= 2;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putBeeper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8692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3" grpId="0" animBg="1"/>
      <p:bldP spid="34" grpId="0" animBg="1"/>
      <p:bldP spid="35" grpId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kern="0" cap="none" spc="0" normalizeH="0" baseline="0" noProof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"/>
            <a:cs typeface=""/>
          </a:defRPr>
        </a:defPPr>
      </a:lstStyle>
    </a:spDef>
    <a:lnDef>
      <a:spPr>
        <a:ln w="28575">
          <a:headEnd type="none" w="med" len="med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>
        <a:spAutoFit/>
      </a:bodyPr>
      <a:lstStyle>
        <a:defPPr algn="l">
          <a:defRPr sz="2100" dirty="0" smtClean="0">
            <a:solidFill>
              <a:schemeClr val="tx1">
                <a:lumMod val="75000"/>
                <a:lumOff val="25000"/>
              </a:schemeClr>
            </a:solidFill>
            <a:latin typeface="+mj-lt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tro" id="{314E89F3-2F13-9849-A31A-69A2528E9C21}" vid="{26255BFA-58F8-4540-8275-FA11D42981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lisalecture</Template>
  <TotalTime>3730</TotalTime>
  <Words>2421</Words>
  <Application>Microsoft Macintosh PowerPoint</Application>
  <PresentationFormat>On-screen Show (4:3)</PresentationFormat>
  <Paragraphs>552</Paragraphs>
  <Slides>52</Slides>
  <Notes>19</Notes>
  <HiddenSlides>2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5" baseType="lpstr">
      <vt:lpstr>Charcoal CY</vt:lpstr>
      <vt:lpstr>Andale Mono</vt:lpstr>
      <vt:lpstr>Arial</vt:lpstr>
      <vt:lpstr>Calibri</vt:lpstr>
      <vt:lpstr>Calibri Light</vt:lpstr>
      <vt:lpstr>Century Gothic</vt:lpstr>
      <vt:lpstr>Comic Sans MS</vt:lpstr>
      <vt:lpstr>Courier</vt:lpstr>
      <vt:lpstr>Courier New</vt:lpstr>
      <vt:lpstr>Helvetica</vt:lpstr>
      <vt:lpstr>Times</vt:lpstr>
      <vt:lpstr>Times New Roman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Microsoft Office User</cp:lastModifiedBy>
  <cp:revision>158</cp:revision>
  <cp:lastPrinted>2019-06-26T10:50:58Z</cp:lastPrinted>
  <dcterms:created xsi:type="dcterms:W3CDTF">2016-06-21T10:36:38Z</dcterms:created>
  <dcterms:modified xsi:type="dcterms:W3CDTF">2019-06-26T12:43:33Z</dcterms:modified>
</cp:coreProperties>
</file>